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charts/chart4.xml" ContentType="application/vnd.openxmlformats-officedocument.drawingml.char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charts/chart5.xml" ContentType="application/vnd.openxmlformats-officedocument.drawingml.char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charts/chart6.xml" ContentType="application/vnd.openxmlformats-officedocument.drawingml.chart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7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activeX/activeX1.xml" ContentType="application/vnd.ms-office.activeX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activeX/activeX2.xml" ContentType="application/vnd.ms-office.activeX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3" r:id="rId3"/>
    <p:sldMasterId id="2147483690" r:id="rId4"/>
    <p:sldMasterId id="2147483698" r:id="rId5"/>
    <p:sldMasterId id="2147483706" r:id="rId6"/>
    <p:sldMasterId id="2147483714" r:id="rId7"/>
    <p:sldMasterId id="2147483723" r:id="rId8"/>
  </p:sldMasterIdLst>
  <p:notesMasterIdLst>
    <p:notesMasterId r:id="rId70"/>
  </p:notesMasterIdLst>
  <p:sldIdLst>
    <p:sldId id="368" r:id="rId9"/>
    <p:sldId id="282" r:id="rId10"/>
    <p:sldId id="283" r:id="rId11"/>
    <p:sldId id="850" r:id="rId12"/>
    <p:sldId id="856" r:id="rId13"/>
    <p:sldId id="871" r:id="rId14"/>
    <p:sldId id="872" r:id="rId15"/>
    <p:sldId id="873" r:id="rId16"/>
    <p:sldId id="874" r:id="rId17"/>
    <p:sldId id="875" r:id="rId18"/>
    <p:sldId id="829" r:id="rId19"/>
    <p:sldId id="830" r:id="rId20"/>
    <p:sldId id="869" r:id="rId21"/>
    <p:sldId id="861" r:id="rId22"/>
    <p:sldId id="862" r:id="rId23"/>
    <p:sldId id="797" r:id="rId24"/>
    <p:sldId id="807" r:id="rId25"/>
    <p:sldId id="709" r:id="rId26"/>
    <p:sldId id="808" r:id="rId27"/>
    <p:sldId id="796" r:id="rId28"/>
    <p:sldId id="809" r:id="rId29"/>
    <p:sldId id="795" r:id="rId30"/>
    <p:sldId id="810" r:id="rId31"/>
    <p:sldId id="811" r:id="rId32"/>
    <p:sldId id="801" r:id="rId33"/>
    <p:sldId id="812" r:id="rId34"/>
    <p:sldId id="863" r:id="rId35"/>
    <p:sldId id="864" r:id="rId36"/>
    <p:sldId id="802" r:id="rId37"/>
    <p:sldId id="813" r:id="rId38"/>
    <p:sldId id="803" r:id="rId39"/>
    <p:sldId id="814" r:id="rId40"/>
    <p:sldId id="799" r:id="rId41"/>
    <p:sldId id="816" r:id="rId42"/>
    <p:sldId id="815" r:id="rId43"/>
    <p:sldId id="798" r:id="rId44"/>
    <p:sldId id="817" r:id="rId45"/>
    <p:sldId id="818" r:id="rId46"/>
    <p:sldId id="819" r:id="rId47"/>
    <p:sldId id="865" r:id="rId48"/>
    <p:sldId id="866" r:id="rId49"/>
    <p:sldId id="804" r:id="rId50"/>
    <p:sldId id="820" r:id="rId51"/>
    <p:sldId id="821" r:id="rId52"/>
    <p:sldId id="822" r:id="rId53"/>
    <p:sldId id="824" r:id="rId54"/>
    <p:sldId id="806" r:id="rId55"/>
    <p:sldId id="823" r:id="rId56"/>
    <p:sldId id="805" r:id="rId57"/>
    <p:sldId id="825" r:id="rId58"/>
    <p:sldId id="826" r:id="rId59"/>
    <p:sldId id="827" r:id="rId60"/>
    <p:sldId id="828" r:id="rId61"/>
    <p:sldId id="870" r:id="rId62"/>
    <p:sldId id="867" r:id="rId63"/>
    <p:sldId id="868" r:id="rId64"/>
    <p:sldId id="345" r:id="rId65"/>
    <p:sldId id="857" r:id="rId66"/>
    <p:sldId id="858" r:id="rId67"/>
    <p:sldId id="859" r:id="rId68"/>
    <p:sldId id="860" r:id="rId69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8DCDE9-CCF6-4C41-A7C4-5F50709E0F60}">
          <p14:sldIdLst>
            <p14:sldId id="368"/>
            <p14:sldId id="282"/>
            <p14:sldId id="283"/>
            <p14:sldId id="850"/>
            <p14:sldId id="856"/>
            <p14:sldId id="871"/>
            <p14:sldId id="872"/>
            <p14:sldId id="873"/>
            <p14:sldId id="874"/>
            <p14:sldId id="875"/>
            <p14:sldId id="829"/>
            <p14:sldId id="830"/>
            <p14:sldId id="869"/>
            <p14:sldId id="861"/>
            <p14:sldId id="862"/>
            <p14:sldId id="797"/>
            <p14:sldId id="807"/>
            <p14:sldId id="709"/>
            <p14:sldId id="808"/>
            <p14:sldId id="796"/>
            <p14:sldId id="809"/>
            <p14:sldId id="795"/>
            <p14:sldId id="810"/>
            <p14:sldId id="811"/>
            <p14:sldId id="801"/>
            <p14:sldId id="812"/>
            <p14:sldId id="863"/>
            <p14:sldId id="864"/>
            <p14:sldId id="802"/>
            <p14:sldId id="813"/>
            <p14:sldId id="803"/>
            <p14:sldId id="814"/>
            <p14:sldId id="799"/>
            <p14:sldId id="816"/>
            <p14:sldId id="815"/>
            <p14:sldId id="798"/>
            <p14:sldId id="817"/>
            <p14:sldId id="818"/>
            <p14:sldId id="819"/>
            <p14:sldId id="865"/>
            <p14:sldId id="866"/>
            <p14:sldId id="804"/>
            <p14:sldId id="820"/>
            <p14:sldId id="821"/>
            <p14:sldId id="822"/>
            <p14:sldId id="824"/>
            <p14:sldId id="806"/>
            <p14:sldId id="823"/>
            <p14:sldId id="805"/>
            <p14:sldId id="825"/>
            <p14:sldId id="826"/>
            <p14:sldId id="827"/>
            <p14:sldId id="828"/>
            <p14:sldId id="870"/>
            <p14:sldId id="867"/>
            <p14:sldId id="868"/>
            <p14:sldId id="345"/>
          </p14:sldIdLst>
        </p14:section>
        <p14:section name="Leaderboards" id="{E38201B2-F89F-4FC7-A3F0-D9623F0003C9}">
          <p14:sldIdLst>
            <p14:sldId id="857"/>
            <p14:sldId id="858"/>
            <p14:sldId id="859"/>
          </p14:sldIdLst>
        </p14:section>
        <p14:section name="Whiteboard" id="{0099D638-35CE-4FE8-B7EB-DBD8135B3B41}">
          <p14:sldIdLst>
            <p14:sldId id="8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6">
          <p15:clr>
            <a:srgbClr val="A4A3A4"/>
          </p15:clr>
        </p15:guide>
        <p15:guide id="2" orient="horz" pos="4066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1268">
          <p15:clr>
            <a:srgbClr val="A4A3A4"/>
          </p15:clr>
        </p15:guide>
        <p15:guide id="5" pos="2208">
          <p15:clr>
            <a:srgbClr val="A4A3A4"/>
          </p15:clr>
        </p15:guide>
        <p15:guide id="6" pos="267">
          <p15:clr>
            <a:srgbClr val="A4A3A4"/>
          </p15:clr>
        </p15:guide>
        <p15:guide id="7" pos="5501">
          <p15:clr>
            <a:srgbClr val="A4A3A4"/>
          </p15:clr>
        </p15:guide>
        <p15:guide id="8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B1C35"/>
    <a:srgbClr val="2A1B35"/>
    <a:srgbClr val="321E28"/>
    <a:srgbClr val="93DD93"/>
    <a:srgbClr val="6CA62C"/>
    <a:srgbClr val="BF504D"/>
    <a:srgbClr val="A14D07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99" autoAdjust="0"/>
    <p:restoredTop sz="93816" autoAdjust="0"/>
  </p:normalViewPr>
  <p:slideViewPr>
    <p:cSldViewPr snapToGrid="0">
      <p:cViewPr varScale="1">
        <p:scale>
          <a:sx n="89" d="100"/>
          <a:sy n="89" d="100"/>
        </p:scale>
        <p:origin x="72" y="82"/>
      </p:cViewPr>
      <p:guideLst>
        <p:guide orient="horz" pos="2616"/>
        <p:guide orient="horz" pos="4066"/>
        <p:guide orient="horz" pos="1207"/>
        <p:guide orient="horz" pos="1268"/>
        <p:guide pos="2208"/>
        <p:guide pos="267"/>
        <p:guide pos="5501"/>
        <p:guide pos="2879"/>
      </p:guideLst>
    </p:cSldViewPr>
  </p:slideViewPr>
  <p:outlineViewPr>
    <p:cViewPr>
      <p:scale>
        <a:sx n="33" d="100"/>
        <a:sy n="33" d="100"/>
      </p:scale>
      <p:origin x="0" y="125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0448144"/>
        <c:axId val="770452848"/>
        <c:axId val="816001320"/>
      </c:bar3DChart>
      <c:catAx>
        <c:axId val="77044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452848"/>
        <c:crosses val="autoZero"/>
        <c:auto val="1"/>
        <c:lblAlgn val="ctr"/>
        <c:lblOffset val="100"/>
        <c:noMultiLvlLbl val="0"/>
      </c:catAx>
      <c:valAx>
        <c:axId val="77045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448144"/>
        <c:crosses val="autoZero"/>
        <c:crossBetween val="between"/>
      </c:valAx>
      <c:serAx>
        <c:axId val="816001320"/>
        <c:scaling>
          <c:orientation val="minMax"/>
        </c:scaling>
        <c:delete val="0"/>
        <c:axPos val="b"/>
        <c:majorTickMark val="out"/>
        <c:minorTickMark val="none"/>
        <c:tickLblPos val="nextTo"/>
        <c:crossAx val="77045284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0444224"/>
        <c:axId val="770450888"/>
        <c:axId val="619773056"/>
      </c:bar3DChart>
      <c:catAx>
        <c:axId val="77044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450888"/>
        <c:crosses val="autoZero"/>
        <c:auto val="1"/>
        <c:lblAlgn val="ctr"/>
        <c:lblOffset val="100"/>
        <c:noMultiLvlLbl val="0"/>
      </c:catAx>
      <c:valAx>
        <c:axId val="770450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444224"/>
        <c:crosses val="autoZero"/>
        <c:crossBetween val="between"/>
      </c:valAx>
      <c:serAx>
        <c:axId val="61977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7704508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0441480"/>
        <c:axId val="770449320"/>
        <c:axId val="998041992"/>
      </c:bar3DChart>
      <c:catAx>
        <c:axId val="77044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449320"/>
        <c:crosses val="autoZero"/>
        <c:auto val="1"/>
        <c:lblAlgn val="ctr"/>
        <c:lblOffset val="100"/>
        <c:noMultiLvlLbl val="0"/>
      </c:catAx>
      <c:valAx>
        <c:axId val="770449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441480"/>
        <c:crosses val="autoZero"/>
        <c:crossBetween val="between"/>
      </c:valAx>
      <c:serAx>
        <c:axId val="998041992"/>
        <c:scaling>
          <c:orientation val="minMax"/>
        </c:scaling>
        <c:delete val="0"/>
        <c:axPos val="b"/>
        <c:majorTickMark val="out"/>
        <c:minorTickMark val="none"/>
        <c:tickLblPos val="nextTo"/>
        <c:crossAx val="77044932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0449712"/>
        <c:axId val="770445400"/>
        <c:axId val="562527280"/>
      </c:bar3DChart>
      <c:catAx>
        <c:axId val="77044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445400"/>
        <c:crosses val="autoZero"/>
        <c:auto val="1"/>
        <c:lblAlgn val="ctr"/>
        <c:lblOffset val="100"/>
        <c:noMultiLvlLbl val="0"/>
      </c:catAx>
      <c:valAx>
        <c:axId val="770445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449712"/>
        <c:crosses val="autoZero"/>
        <c:crossBetween val="between"/>
      </c:valAx>
      <c:serAx>
        <c:axId val="56252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044540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0456376"/>
        <c:axId val="770444616"/>
        <c:axId val="780541720"/>
      </c:bar3DChart>
      <c:catAx>
        <c:axId val="77045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444616"/>
        <c:crosses val="autoZero"/>
        <c:auto val="1"/>
        <c:lblAlgn val="ctr"/>
        <c:lblOffset val="100"/>
        <c:noMultiLvlLbl val="0"/>
      </c:catAx>
      <c:valAx>
        <c:axId val="770444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456376"/>
        <c:crosses val="autoZero"/>
        <c:crossBetween val="between"/>
      </c:valAx>
      <c:serAx>
        <c:axId val="780541720"/>
        <c:scaling>
          <c:orientation val="minMax"/>
        </c:scaling>
        <c:delete val="0"/>
        <c:axPos val="b"/>
        <c:majorTickMark val="out"/>
        <c:minorTickMark val="none"/>
        <c:tickLblPos val="nextTo"/>
        <c:crossAx val="77044461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0450496"/>
        <c:axId val="770443832"/>
        <c:axId val="748914880"/>
      </c:bar3DChart>
      <c:catAx>
        <c:axId val="7704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0443832"/>
        <c:crosses val="autoZero"/>
        <c:auto val="1"/>
        <c:lblAlgn val="ctr"/>
        <c:lblOffset val="100"/>
        <c:noMultiLvlLbl val="0"/>
      </c:catAx>
      <c:valAx>
        <c:axId val="770443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450496"/>
        <c:crosses val="autoZero"/>
        <c:crossBetween val="between"/>
      </c:valAx>
      <c:serAx>
        <c:axId val="74891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044383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A.</c:v>
                </c:pt>
                <c:pt idx="1">
                  <c:v>B.</c:v>
                </c:pt>
                <c:pt idx="2">
                  <c:v>C.</c:v>
                </c:pt>
                <c:pt idx="3">
                  <c:v>D.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617824"/>
        <c:axId val="778618216"/>
        <c:axId val="0"/>
      </c:bar3DChart>
      <c:catAx>
        <c:axId val="77861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778618216"/>
        <c:crosses val="autoZero"/>
        <c:auto val="1"/>
        <c:lblAlgn val="ctr"/>
        <c:lblOffset val="100"/>
        <c:noMultiLvlLbl val="0"/>
      </c:catAx>
      <c:valAx>
        <c:axId val="77861821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778617824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0DC5-A4C4-49D1-AE61-8C57030CB95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CA9-5EB2-4CC6-9059-6E47E488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8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" Target="../slides/slide58.xml"/><Relationship Id="rId1" Type="http://schemas.openxmlformats.org/officeDocument/2006/relationships/slideMaster" Target="../slideMasters/slideMaster8.xml"/><Relationship Id="rId6" Type="http://schemas.openxmlformats.org/officeDocument/2006/relationships/slide" Target="../slides/slide59.xml"/><Relationship Id="rId5" Type="http://schemas.openxmlformats.org/officeDocument/2006/relationships/image" Target="../media/image10.png"/><Relationship Id="rId4" Type="http://schemas.openxmlformats.org/officeDocument/2006/relationships/slide" Target="../slides/slide4.xml"/><Relationship Id="rId9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58.xml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257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00200" y="4495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Foundations of US Government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Closing</a:t>
            </a:r>
            <a:r>
              <a:rPr lang="en-US" sz="4400" b="1" baseline="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8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Review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52600"/>
            <a:ext cx="5791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4567"/>
            <a:ext cx="8648700" cy="4804833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5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Copyright Information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Images in this lesson were taken from: </a:t>
            </a:r>
          </a:p>
          <a:p>
            <a:pPr marL="1087438" lvl="2" indent="-320675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Microsoft</a:t>
            </a:r>
            <a:r>
              <a:rPr lang="en-US" sz="3200" baseline="30000" dirty="0" smtClean="0">
                <a:solidFill>
                  <a:schemeClr val="bg1"/>
                </a:solidFill>
              </a:rPr>
              <a:t>©</a:t>
            </a:r>
            <a:r>
              <a:rPr lang="en-US" sz="3200" dirty="0" smtClean="0">
                <a:solidFill>
                  <a:schemeClr val="bg1"/>
                </a:solidFill>
              </a:rPr>
              <a:t> Clip Art Gallery</a:t>
            </a:r>
          </a:p>
          <a:p>
            <a:pPr marL="1087438" lvl="2" indent="-320675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693923550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151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83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 userDrawn="1"/>
        </p:nvSpPr>
        <p:spPr bwMode="auto">
          <a:xfrm>
            <a:off x="301752" y="1830324"/>
            <a:ext cx="8531352" cy="4645152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1981200"/>
            <a:ext cx="2971801" cy="430887"/>
          </a:xfrm>
          <a:noFill/>
          <a:ln>
            <a:noFill/>
          </a:ln>
        </p:spPr>
        <p:txBody>
          <a:bodyPr lIns="0" tIns="0" rIns="18288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981200"/>
            <a:ext cx="5183525" cy="430887"/>
          </a:xfrm>
          <a:noFill/>
          <a:ln>
            <a:noFill/>
          </a:ln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</p:txBody>
      </p:sp>
    </p:spTree>
    <p:extLst>
      <p:ext uri="{BB962C8B-B14F-4D97-AF65-F5344CB8AC3E}">
        <p14:creationId xmlns:p14="http://schemas.microsoft.com/office/powerpoint/2010/main" val="269624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You Will Learn to Do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0284" y="1757855"/>
            <a:ext cx="8823432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NJROTC and Your Future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National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0" y="1823112"/>
            <a:ext cx="6553200" cy="48006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30576" y="1786762"/>
            <a:ext cx="6694224" cy="488424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30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1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Objectives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3.iconfinder.com/data/icons/award-and-trohpy/78/Award_ribbon_cup-05-512.png">
            <a:hlinkClick r:id="rId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84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645243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60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68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65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46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577292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9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7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29581008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02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67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2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798722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04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15853234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127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64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9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29887" y="324433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170497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224229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2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42086851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311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18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27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60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330694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1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Warm</a:t>
            </a:r>
            <a:r>
              <a:rPr lang="en-US" sz="4400" b="1" baseline="0" dirty="0" smtClean="0">
                <a:solidFill>
                  <a:schemeClr val="bg1"/>
                </a:solidFill>
              </a:rPr>
              <a:t> Up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04536997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382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srgbClr val="FFFFFF"/>
                </a:solidFill>
              </a:rPr>
              <a:pPr/>
              <a:t>9/21/2015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0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9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78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541533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65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49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51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Opening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67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914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866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2402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Check On Learning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87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72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74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1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0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3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1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6.wmf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7.xml"/><Relationship Id="rId4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6.wmf"/><Relationship Id="rId2" Type="http://schemas.openxmlformats.org/officeDocument/2006/relationships/tags" Target="../tags/tag5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0822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Module 2 – Leadership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038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Section </a:t>
            </a:r>
            <a:r>
              <a:rPr lang="en-US" sz="2800" dirty="0">
                <a:solidFill>
                  <a:srgbClr val="FFCC00"/>
                </a:solidFill>
              </a:rPr>
              <a:t>1</a:t>
            </a:r>
            <a:r>
              <a:rPr lang="en-US" sz="2800" dirty="0" smtClean="0">
                <a:solidFill>
                  <a:srgbClr val="FFCC00"/>
                </a:solidFill>
              </a:rPr>
              <a:t> – Qualities of a Leader</a:t>
            </a:r>
          </a:p>
          <a:p>
            <a:pPr algn="ctr"/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9"/>
            <a:ext cx="906780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prstClr val="white"/>
                </a:solidFill>
              </a:rPr>
              <a:t>Chapter 2 – </a:t>
            </a:r>
            <a:r>
              <a:rPr lang="en-US" sz="2800" dirty="0" smtClean="0">
                <a:solidFill>
                  <a:schemeClr val="bg1"/>
                </a:solidFill>
              </a:rPr>
              <a:t>Qualities of a Leader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The opportunity to act or take charge before others do</a:t>
            </a:r>
            <a:endParaRPr lang="en-US" dirty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3200399"/>
            <a:ext cx="775335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Apathy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Moxie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Arrogance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Initiative</a:t>
            </a:r>
          </a:p>
        </p:txBody>
      </p:sp>
      <p:sp>
        <p:nvSpPr>
          <p:cNvPr id="18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5600" y="524022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NS3-M2U1C2S1:KT5</a:t>
            </a:r>
            <a:endParaRPr lang="en-US" dirty="0"/>
          </a:p>
        </p:txBody>
      </p:sp>
      <p:sp>
        <p:nvSpPr>
          <p:cNvPr id="6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8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08" y="1957387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Character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40" y="3124201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Loyalty -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44" y="1957387"/>
            <a:ext cx="5176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mental and moral qualities distinctive to an individual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9482" y="3124201"/>
            <a:ext cx="5176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Faithful </a:t>
            </a:r>
            <a:r>
              <a:rPr lang="en-US" sz="2800" dirty="0">
                <a:solidFill>
                  <a:schemeClr val="bg1"/>
                </a:solidFill>
              </a:rPr>
              <a:t>and enthusiastic devotion to one’s country, organization and associates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2" y="4933959"/>
            <a:ext cx="22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Self-confidence -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4714" y="4933959"/>
            <a:ext cx="5176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feeling of trust in one’s abilities, qualities, and judgment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08" y="2186219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Arrogance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08" y="4856209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Initiative -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43" y="2186219"/>
            <a:ext cx="51768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 </a:t>
            </a:r>
            <a:r>
              <a:rPr lang="en-US" sz="2800" dirty="0">
                <a:solidFill>
                  <a:schemeClr val="bg1"/>
                </a:solidFill>
              </a:rPr>
              <a:t>insulting way of thinking or behaving that comes from believing that you are better, smarter, or more important than other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242" y="4856209"/>
            <a:ext cx="5176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opportunity </a:t>
            </a:r>
            <a:r>
              <a:rPr lang="en-US" sz="2800" dirty="0">
                <a:solidFill>
                  <a:schemeClr val="bg1"/>
                </a:solidFill>
              </a:rPr>
              <a:t>to act or take charge before others </a:t>
            </a:r>
            <a:r>
              <a:rPr lang="en-US" sz="2800" dirty="0" smtClean="0">
                <a:solidFill>
                  <a:schemeClr val="bg1"/>
                </a:solidFill>
              </a:rPr>
              <a:t>do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dirty="0"/>
              <a:t>Name and discuss qualities that are necessary to be a leader.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6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84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How would you rank your knowledge level in the qualities of an effective leader?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8650" y="3082415"/>
            <a:ext cx="7753350" cy="2976563"/>
          </a:xfrm>
        </p:spPr>
        <p:txBody>
          <a:bodyPr>
            <a:noAutofit/>
          </a:bodyPr>
          <a:lstStyle/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000" b="1" dirty="0" smtClean="0">
                <a:solidFill>
                  <a:srgbClr val="92D050"/>
                </a:solidFill>
              </a:rPr>
              <a:t>Expert</a:t>
            </a:r>
            <a:r>
              <a:rPr lang="en-US" sz="3000" dirty="0" smtClean="0"/>
              <a:t> - I have studied up on leadership qualities and styles.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000" b="1" dirty="0" smtClean="0">
                <a:solidFill>
                  <a:srgbClr val="FFFF00"/>
                </a:solidFill>
              </a:rPr>
              <a:t>Moderate</a:t>
            </a:r>
            <a:r>
              <a:rPr lang="en-US" sz="3000" dirty="0" smtClean="0"/>
              <a:t> - I could hold a discussion.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000" b="1" dirty="0" smtClean="0">
                <a:solidFill>
                  <a:srgbClr val="FFC000"/>
                </a:solidFill>
              </a:rPr>
              <a:t>Novice</a:t>
            </a:r>
            <a:r>
              <a:rPr lang="en-US" sz="3000" dirty="0" smtClean="0"/>
              <a:t> – I’</a:t>
            </a:r>
            <a:r>
              <a:rPr lang="fr-FR" sz="3000" dirty="0" smtClean="0"/>
              <a:t>m sure </a:t>
            </a:r>
            <a:r>
              <a:rPr lang="fr-FR" sz="3000" dirty="0" err="1" smtClean="0"/>
              <a:t>different</a:t>
            </a:r>
            <a:r>
              <a:rPr lang="fr-FR" sz="3000" dirty="0" smtClean="0"/>
              <a:t> </a:t>
            </a:r>
            <a:r>
              <a:rPr lang="fr-FR" sz="3000" dirty="0" err="1" smtClean="0"/>
              <a:t>qualities</a:t>
            </a:r>
            <a:r>
              <a:rPr lang="fr-FR" sz="3000" dirty="0" smtClean="0"/>
              <a:t> </a:t>
            </a:r>
            <a:r>
              <a:rPr lang="fr-FR" sz="3000" dirty="0" err="1" smtClean="0"/>
              <a:t>exist</a:t>
            </a:r>
            <a:r>
              <a:rPr lang="fr-FR" sz="3000" dirty="0" smtClean="0"/>
              <a:t>.</a:t>
            </a:r>
          </a:p>
          <a:p>
            <a:pPr marL="700088" indent="-700088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000" b="1" dirty="0" smtClean="0">
                <a:solidFill>
                  <a:srgbClr val="FF0000"/>
                </a:solidFill>
              </a:rPr>
              <a:t>Zilch</a:t>
            </a:r>
            <a:r>
              <a:rPr lang="en-US" sz="3000" dirty="0" smtClean="0"/>
              <a:t> - I have lot to learn to be a good leader.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NS3-M2U1C2S1:LQ1</a:t>
            </a:r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58000" y="3082415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000" smtClean="0"/>
              <a:t>1</a:t>
            </a:r>
            <a:br>
              <a:rPr lang="en-US" sz="3000" smtClean="0"/>
            </a:br>
            <a:endParaRPr lang="en-US" sz="30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000" smtClean="0"/>
              <a:t>1</a:t>
            </a:r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000" smtClean="0"/>
              <a:t>1</a:t>
            </a:r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000" smtClean="0"/>
              <a:t>1</a:t>
            </a:r>
            <a:br>
              <a:rPr lang="en-US" sz="3000" smtClean="0"/>
            </a:b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0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Which of the following are essential qualities of leadership?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800" b="0" dirty="0" smtClean="0"/>
              <a:t>(</a:t>
            </a:r>
            <a:r>
              <a:rPr lang="en-US" sz="2800" b="0" dirty="0" smtClean="0"/>
              <a:t>Input all that apply, then push the ENTER button.)</a:t>
            </a:r>
            <a:endParaRPr lang="en-US" sz="28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Vanity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Honor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Courage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Loyalty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Self-confidence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NS3-M2U1C2S1:LQ2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94554" y="3898617"/>
            <a:ext cx="367443" cy="3674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I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394555" y="4474215"/>
            <a:ext cx="367443" cy="3674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AI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>
            <a:off x="394556" y="5073862"/>
            <a:ext cx="367443" cy="3674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AI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>
            <a:off x="394557" y="5625412"/>
            <a:ext cx="367443" cy="3674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PChart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24434" y="2414180"/>
            <a:ext cx="611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Not all leaders possess the: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Same traits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Same </a:t>
            </a:r>
            <a:r>
              <a:rPr lang="en-US" sz="2800" dirty="0">
                <a:solidFill>
                  <a:schemeClr val="bg1"/>
                </a:solidFill>
              </a:rPr>
              <a:t>ways of </a:t>
            </a:r>
            <a:r>
              <a:rPr lang="en-US" sz="2800" dirty="0" smtClean="0">
                <a:solidFill>
                  <a:schemeClr val="bg1"/>
                </a:solidFill>
              </a:rPr>
              <a:t>accomplishing </a:t>
            </a:r>
            <a:r>
              <a:rPr lang="en-US" sz="2800" dirty="0">
                <a:solidFill>
                  <a:schemeClr val="bg1"/>
                </a:solidFill>
              </a:rPr>
              <a:t>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Same qualities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6" descr="252578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31" y="2520516"/>
            <a:ext cx="2550802" cy="19322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080" y="1890960"/>
            <a:ext cx="85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No Two Leaders are Alike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434" y="4340161"/>
            <a:ext cx="835265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Great </a:t>
            </a:r>
            <a:r>
              <a:rPr lang="en-US" sz="2800" dirty="0">
                <a:solidFill>
                  <a:schemeClr val="bg1"/>
                </a:solidFill>
              </a:rPr>
              <a:t>leaders possess certain characteristics and abilities. 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It is important to know the </a:t>
            </a:r>
            <a:r>
              <a:rPr lang="en-US" sz="2800" dirty="0">
                <a:solidFill>
                  <a:srgbClr val="FFCC00"/>
                </a:solidFill>
              </a:rPr>
              <a:t>qualities</a:t>
            </a:r>
            <a:r>
              <a:rPr lang="en-US" sz="2800" dirty="0">
                <a:solidFill>
                  <a:schemeClr val="bg1"/>
                </a:solidFill>
              </a:rPr>
              <a:t> needed to be an effective </a:t>
            </a:r>
            <a:r>
              <a:rPr lang="en-US" sz="2800" dirty="0">
                <a:solidFill>
                  <a:srgbClr val="FFCC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8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Responsibility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70647" y="2054283"/>
            <a:ext cx="529814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high sense of </a:t>
            </a:r>
            <a:r>
              <a:rPr lang="en-US" sz="2800" dirty="0" smtClean="0">
                <a:solidFill>
                  <a:srgbClr val="FFCC00"/>
                </a:solidFill>
              </a:rPr>
              <a:t>moral responsibility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rgbClr val="FFCC00"/>
                </a:solidFill>
              </a:rPr>
              <a:t>personal code of conduct</a:t>
            </a:r>
            <a:r>
              <a:rPr lang="en-US" sz="2800" dirty="0" smtClean="0">
                <a:solidFill>
                  <a:schemeClr val="bg1"/>
                </a:solidFill>
              </a:rPr>
              <a:t> is one of the most important </a:t>
            </a:r>
            <a:r>
              <a:rPr lang="en-US" sz="2800" dirty="0" smtClean="0">
                <a:solidFill>
                  <a:srgbClr val="FFCC00"/>
                </a:solidFill>
              </a:rPr>
              <a:t>leadership</a:t>
            </a:r>
            <a:r>
              <a:rPr lang="en-US" sz="2800" dirty="0" smtClean="0">
                <a:solidFill>
                  <a:schemeClr val="bg1"/>
                </a:solidFill>
              </a:rPr>
              <a:t> characteristics.</a:t>
            </a:r>
          </a:p>
        </p:txBody>
      </p:sp>
      <p:pic>
        <p:nvPicPr>
          <p:cNvPr id="4098" name="Picture 2" descr="http://upload.wikimedia.org/wikipedia/commons/thumb/d/d6/Conscience_and_law.jpg/300px-Conscience_and_l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4105718"/>
            <a:ext cx="3039035" cy="22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89" y="2069124"/>
            <a:ext cx="2857500" cy="1936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4588" y="5080694"/>
            <a:ext cx="5274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Each person must establish and enforce their own moral law and code of conduct.</a:t>
            </a:r>
          </a:p>
        </p:txBody>
      </p:sp>
    </p:spTree>
    <p:extLst>
      <p:ext uri="{BB962C8B-B14F-4D97-AF65-F5344CB8AC3E}">
        <p14:creationId xmlns:p14="http://schemas.microsoft.com/office/powerpoint/2010/main" val="42899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Responsibility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0858" y="2620878"/>
            <a:ext cx="51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Great leaders </a:t>
            </a:r>
            <a:r>
              <a:rPr lang="en-US" sz="2800" dirty="0">
                <a:solidFill>
                  <a:schemeClr val="bg1"/>
                </a:solidFill>
              </a:rPr>
              <a:t>have strong personal codes of conduct that do </a:t>
            </a:r>
            <a:r>
              <a:rPr lang="en-US" sz="2800" dirty="0">
                <a:solidFill>
                  <a:srgbClr val="FFCC00"/>
                </a:solidFill>
              </a:rPr>
              <a:t>not</a:t>
            </a:r>
            <a:r>
              <a:rPr lang="en-US" sz="2800" dirty="0">
                <a:solidFill>
                  <a:schemeClr val="bg1"/>
                </a:solidFill>
              </a:rPr>
              <a:t> permit them to: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Take unfair advantage of citizens or subordinates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Misuse their positions for personal gain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080" y="1890960"/>
            <a:ext cx="85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Personal Codes of Conduct</a:t>
            </a:r>
          </a:p>
        </p:txBody>
      </p:sp>
      <p:pic>
        <p:nvPicPr>
          <p:cNvPr id="6" name="Picture 6" descr="252571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58" y="2636920"/>
            <a:ext cx="3040634" cy="39542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Responsibility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5513" y="2636920"/>
            <a:ext cx="83474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Moral laws </a:t>
            </a:r>
            <a:r>
              <a:rPr lang="en-US" sz="2800" dirty="0">
                <a:solidFill>
                  <a:schemeClr val="bg1"/>
                </a:solidFill>
              </a:rPr>
              <a:t>are difficult to define because: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Most </a:t>
            </a:r>
            <a:r>
              <a:rPr lang="en-US" sz="2800" dirty="0">
                <a:solidFill>
                  <a:schemeClr val="bg1"/>
                </a:solidFill>
              </a:rPr>
              <a:t>moral laws cannot be legally enforced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chemeClr val="bg1"/>
                </a:solidFill>
              </a:rPr>
              <a:t>person’s level of perceived </a:t>
            </a:r>
            <a:r>
              <a:rPr lang="en-US" sz="2800" dirty="0" smtClean="0">
                <a:solidFill>
                  <a:schemeClr val="bg1"/>
                </a:solidFill>
              </a:rPr>
              <a:t>moral responsibility differs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Individual </a:t>
            </a:r>
            <a:r>
              <a:rPr lang="en-US" sz="2800" dirty="0">
                <a:solidFill>
                  <a:schemeClr val="bg1"/>
                </a:solidFill>
              </a:rPr>
              <a:t>conscience is the enforcer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080" y="1890960"/>
            <a:ext cx="85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Moral Laws</a:t>
            </a:r>
            <a:endParaRPr 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640080" tIns="0">
            <a:normAutofit/>
          </a:bodyPr>
          <a:lstStyle/>
          <a:p>
            <a:r>
              <a:rPr lang="en-US" sz="3600" dirty="0" smtClean="0"/>
              <a:t>Demonstrate knowledge of the challenge of leadership, the qualities of an effective leader, how to evaluate the performance of subordinates and how to give instruction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Loyalty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2015" y="2065822"/>
            <a:ext cx="8014902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Loyalty</a:t>
            </a:r>
            <a:r>
              <a:rPr lang="en-US" sz="2800" dirty="0" smtClean="0">
                <a:solidFill>
                  <a:schemeClr val="bg1"/>
                </a:solidFill>
              </a:rPr>
              <a:t> means faithful </a:t>
            </a:r>
            <a:r>
              <a:rPr lang="en-US" sz="2800" dirty="0">
                <a:solidFill>
                  <a:schemeClr val="bg1"/>
                </a:solidFill>
              </a:rPr>
              <a:t>and enthusiastic devotion to one’s country, organization, and associates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http://brandimpact.files.wordpress.com/2011/04/loyal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80" y="3493655"/>
            <a:ext cx="5143537" cy="27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015" y="3493655"/>
            <a:ext cx="3137372" cy="26776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the military, </a:t>
            </a:r>
            <a:r>
              <a:rPr lang="en-US" sz="2800" dirty="0" smtClean="0">
                <a:solidFill>
                  <a:srgbClr val="FFCC00"/>
                </a:solidFill>
              </a:rPr>
              <a:t>loyalty</a:t>
            </a:r>
            <a:r>
              <a:rPr lang="en-US" sz="2800" dirty="0" smtClean="0">
                <a:solidFill>
                  <a:schemeClr val="bg1"/>
                </a:solidFill>
              </a:rPr>
              <a:t> must be broadened to include one’s superiors and subordinates.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Loyalty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98269" y="2051387"/>
            <a:ext cx="8114655" cy="464742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CC00"/>
                </a:solidFill>
              </a:rPr>
              <a:t>Facts about loyalty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Must </a:t>
            </a:r>
            <a:r>
              <a:rPr lang="en-US" sz="2800" dirty="0">
                <a:solidFill>
                  <a:schemeClr val="bg1"/>
                </a:solidFill>
              </a:rPr>
              <a:t>be earned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chemeClr val="bg1"/>
                </a:solidFill>
              </a:rPr>
              <a:t>a two-way street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chemeClr val="bg1"/>
                </a:solidFill>
              </a:rPr>
              <a:t>easily noticed </a:t>
            </a:r>
            <a:r>
              <a:rPr lang="en-US" sz="2800" dirty="0" smtClean="0">
                <a:solidFill>
                  <a:schemeClr val="bg1"/>
                </a:solidFill>
              </a:rPr>
              <a:t>when                                                        absent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Effects </a:t>
            </a:r>
            <a:r>
              <a:rPr lang="en-US" sz="2800" dirty="0">
                <a:solidFill>
                  <a:schemeClr val="bg1"/>
                </a:solidFill>
              </a:rPr>
              <a:t>morale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May cause </a:t>
            </a:r>
            <a:r>
              <a:rPr lang="en-US" sz="2800" dirty="0">
                <a:solidFill>
                  <a:schemeClr val="bg1"/>
                </a:solidFill>
              </a:rPr>
              <a:t>others to do </a:t>
            </a:r>
            <a:r>
              <a:rPr lang="en-US" sz="2800" dirty="0" smtClean="0">
                <a:solidFill>
                  <a:schemeClr val="bg1"/>
                </a:solidFill>
              </a:rPr>
              <a:t>more or </a:t>
            </a:r>
            <a:r>
              <a:rPr lang="en-US" sz="2800" dirty="0">
                <a:solidFill>
                  <a:schemeClr val="bg1"/>
                </a:solidFill>
              </a:rPr>
              <a:t>less to accomplish </a:t>
            </a:r>
            <a:r>
              <a:rPr lang="en-US" sz="2800" dirty="0" smtClean="0">
                <a:solidFill>
                  <a:schemeClr val="bg1"/>
                </a:solidFill>
              </a:rPr>
              <a:t>a mission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6" descr="252575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01" y="2051387"/>
            <a:ext cx="3920266" cy="35015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Devotion to Duty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15389" y="1882942"/>
            <a:ext cx="829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Devotion to duty</a:t>
            </a:r>
            <a:r>
              <a:rPr lang="en-US" sz="2800" dirty="0" smtClean="0">
                <a:solidFill>
                  <a:schemeClr val="bg1"/>
                </a:solidFill>
              </a:rPr>
              <a:t> means loyalty </a:t>
            </a:r>
            <a:r>
              <a:rPr lang="en-US" sz="2800" dirty="0">
                <a:solidFill>
                  <a:schemeClr val="bg1"/>
                </a:solidFill>
              </a:rPr>
              <a:t>to the position or job one holds.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89" y="2933700"/>
            <a:ext cx="4767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CC00"/>
                </a:solidFill>
              </a:rPr>
              <a:t>Devotion</a:t>
            </a:r>
            <a:r>
              <a:rPr lang="en-US" sz="2800" dirty="0">
                <a:solidFill>
                  <a:schemeClr val="bg1"/>
                </a:solidFill>
              </a:rPr>
              <a:t> is shown by: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Exerting </a:t>
            </a:r>
            <a:r>
              <a:rPr lang="en-US" sz="2800" dirty="0">
                <a:solidFill>
                  <a:schemeClr val="bg1"/>
                </a:solidFill>
              </a:rPr>
              <a:t>maximum </a:t>
            </a:r>
            <a:r>
              <a:rPr lang="en-US" sz="2800" dirty="0" smtClean="0">
                <a:solidFill>
                  <a:schemeClr val="bg1"/>
                </a:solidFill>
              </a:rPr>
              <a:t>effort        on present </a:t>
            </a:r>
            <a:r>
              <a:rPr lang="en-US" sz="2800" dirty="0">
                <a:solidFill>
                  <a:schemeClr val="bg1"/>
                </a:solidFill>
              </a:rPr>
              <a:t>job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Taking </a:t>
            </a:r>
            <a:r>
              <a:rPr lang="en-US" sz="2800" dirty="0">
                <a:solidFill>
                  <a:schemeClr val="bg1"/>
                </a:solidFill>
              </a:rPr>
              <a:t>initiative to learn tasks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billets demanding greater </a:t>
            </a:r>
            <a:r>
              <a:rPr lang="en-US" sz="2800" dirty="0" smtClean="0">
                <a:solidFill>
                  <a:schemeClr val="bg1"/>
                </a:solidFill>
              </a:rPr>
              <a:t>responsibility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://www.stripes.com/polopoly_fs/1.155832.1316669894!/image/2439497707.jpg_gen/derivatives/landscape_804/2439497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65" y="3187917"/>
            <a:ext cx="3530458" cy="28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Devotion to Duty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5513" y="2662487"/>
            <a:ext cx="4555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Devotion to duty </a:t>
            </a:r>
            <a:r>
              <a:rPr lang="en-US" sz="2800" dirty="0">
                <a:solidFill>
                  <a:schemeClr val="bg1"/>
                </a:solidFill>
              </a:rPr>
              <a:t>leads to: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Positive </a:t>
            </a:r>
            <a:r>
              <a:rPr lang="en-US" sz="2800" dirty="0">
                <a:solidFill>
                  <a:schemeClr val="bg1"/>
                </a:solidFill>
              </a:rPr>
              <a:t>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Advancements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Promotions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 descr="252576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941358"/>
            <a:ext cx="3490445" cy="4639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Devotion to Duty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2138" y="2500562"/>
            <a:ext cx="6448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 </a:t>
            </a:r>
            <a:r>
              <a:rPr lang="en-US" sz="2800" dirty="0">
                <a:solidFill>
                  <a:srgbClr val="FFCC00"/>
                </a:solidFill>
              </a:rPr>
              <a:t>military personnel </a:t>
            </a:r>
            <a:r>
              <a:rPr lang="en-US" sz="2800" dirty="0">
                <a:solidFill>
                  <a:schemeClr val="bg1"/>
                </a:solidFill>
              </a:rPr>
              <a:t>are </a:t>
            </a:r>
            <a:r>
              <a:rPr lang="en-US" sz="2800" dirty="0">
                <a:solidFill>
                  <a:srgbClr val="FFCC00"/>
                </a:solidFill>
              </a:rPr>
              <a:t>expected</a:t>
            </a:r>
            <a:r>
              <a:rPr lang="en-US" sz="2800" dirty="0">
                <a:solidFill>
                  <a:schemeClr val="bg1"/>
                </a:solidFill>
              </a:rPr>
              <a:t> to: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Place </a:t>
            </a:r>
            <a:r>
              <a:rPr lang="en-US" sz="2800" dirty="0">
                <a:solidFill>
                  <a:schemeClr val="bg1"/>
                </a:solidFill>
              </a:rPr>
              <a:t>duty above 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Always perform to best of abilities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6" descr="252574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2" y="4279714"/>
            <a:ext cx="3173561" cy="22668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080" y="1890961"/>
            <a:ext cx="85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Ambition is not Enough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8239" y="4569992"/>
            <a:ext cx="52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Why</a:t>
            </a:r>
            <a:r>
              <a:rPr lang="en-US" sz="2800" dirty="0">
                <a:solidFill>
                  <a:srgbClr val="FFCC00"/>
                </a:solidFill>
              </a:rPr>
              <a:t>? </a:t>
            </a:r>
            <a:r>
              <a:rPr lang="en-US" sz="2800" dirty="0">
                <a:solidFill>
                  <a:schemeClr val="bg1"/>
                </a:solidFill>
              </a:rPr>
              <a:t>This is the best way to: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Accomplish </a:t>
            </a:r>
            <a:r>
              <a:rPr lang="en-US" sz="2800" dirty="0">
                <a:solidFill>
                  <a:schemeClr val="bg1"/>
                </a:solidFill>
              </a:rPr>
              <a:t>the mission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Prevent </a:t>
            </a:r>
            <a:r>
              <a:rPr lang="en-US" sz="2800" dirty="0">
                <a:solidFill>
                  <a:schemeClr val="bg1"/>
                </a:solidFill>
              </a:rPr>
              <a:t>mission failure</a:t>
            </a:r>
          </a:p>
        </p:txBody>
      </p:sp>
    </p:spTree>
    <p:extLst>
      <p:ext uri="{BB962C8B-B14F-4D97-AF65-F5344CB8AC3E}">
        <p14:creationId xmlns:p14="http://schemas.microsoft.com/office/powerpoint/2010/main" val="2099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Professional Knowledge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2014" y="2414181"/>
            <a:ext cx="7963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Experience</a:t>
            </a:r>
            <a:r>
              <a:rPr lang="en-US" sz="2800" dirty="0">
                <a:solidFill>
                  <a:schemeClr val="bg1"/>
                </a:solidFill>
              </a:rPr>
              <a:t> is essential. Do the following to gain knowledge and experience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080" y="1890961"/>
            <a:ext cx="85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Book Smarts is not Enough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6" descr="252548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11" y="2937401"/>
            <a:ext cx="2543695" cy="3554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0301" y="3514328"/>
            <a:ext cx="480332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Call upon more experienced  people to assist whenever needed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white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Learn as much as possible from prior leader when replacing a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Professional Knowledge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4080" y="2725150"/>
            <a:ext cx="5484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New leaders motivate </a:t>
            </a:r>
            <a:r>
              <a:rPr lang="en-US" sz="2800" dirty="0">
                <a:solidFill>
                  <a:schemeClr val="bg1"/>
                </a:solidFill>
              </a:rPr>
              <a:t>others by: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Showing interest in learning from their experience – subordinates will be eager to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Listen to advice and suggestions from the person being relieved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080" y="1890961"/>
            <a:ext cx="85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New Leaders Listen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6" descr="252548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67" y="2725150"/>
            <a:ext cx="2649816" cy="370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is one of the most important leadership characteristics?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200399"/>
            <a:ext cx="7508060" cy="2976563"/>
          </a:xfrm>
        </p:spPr>
        <p:txBody>
          <a:bodyPr>
            <a:normAutofit/>
          </a:bodyPr>
          <a:lstStyle/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A high sense of moral responsibility and personal code of conduct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Possessing the same traits as fellow leaders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Displaying arrogance sparingly to earn loyalty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Placing self above duty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NS3-M2U1C2S1:LQ3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5232" y="3178279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4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Which of the following statements are true about loyalty?</a:t>
            </a:r>
            <a:br>
              <a:rPr lang="en-US" sz="40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800" b="0" dirty="0" smtClean="0"/>
              <a:t>(</a:t>
            </a:r>
            <a:r>
              <a:rPr lang="en-US" sz="2800" b="0" dirty="0" smtClean="0"/>
              <a:t>Input all that apply, then push the ENTER button.)</a:t>
            </a:r>
            <a:endParaRPr lang="en-US" sz="28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Loyalty is easily noticed when absent.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Loyalty is not related to morale.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Loyalty may cause others to do more or less.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Loyalty must be earned.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Loyalty is a one-way street.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NS3-M2U1C2S1:LQ4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244" y="3249066"/>
            <a:ext cx="355007" cy="35500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I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406992" y="4333673"/>
            <a:ext cx="355007" cy="35500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AI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>
            <a:off x="406993" y="4793508"/>
            <a:ext cx="355007" cy="35500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5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Self-Confidence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98764" y="1890960"/>
            <a:ext cx="831416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Self-confidence </a:t>
            </a:r>
            <a:r>
              <a:rPr lang="en-US" sz="2800" dirty="0">
                <a:solidFill>
                  <a:schemeClr val="bg1"/>
                </a:solidFill>
              </a:rPr>
              <a:t>is one of the most important qualities of leadership. </a:t>
            </a:r>
            <a:r>
              <a:rPr lang="en-US" sz="2800" dirty="0" smtClean="0">
                <a:solidFill>
                  <a:schemeClr val="bg1"/>
                </a:solidFill>
              </a:rPr>
              <a:t>It </a:t>
            </a:r>
            <a:r>
              <a:rPr lang="en-US" sz="2800" dirty="0">
                <a:solidFill>
                  <a:schemeClr val="bg1"/>
                </a:solidFill>
              </a:rPr>
              <a:t>is increased by increasing knowledge.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64" y="3206268"/>
            <a:ext cx="3656141" cy="31085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Past accomplishments and educational degrees by themselves are not sufficient.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CC00"/>
                </a:solidFill>
              </a:rPr>
              <a:t>Proven ability on the job </a:t>
            </a:r>
            <a:r>
              <a:rPr lang="en-US" sz="2800" dirty="0" smtClean="0">
                <a:solidFill>
                  <a:schemeClr val="bg1"/>
                </a:solidFill>
              </a:rPr>
              <a:t>is a basic requirement.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7" descr="252561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31" y="3284273"/>
            <a:ext cx="4243387" cy="3030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457200">
            <a:normAutofit fontScale="85000" lnSpcReduction="20000"/>
          </a:bodyPr>
          <a:lstStyle/>
          <a:p>
            <a:r>
              <a:rPr lang="en-US" dirty="0" smtClean="0"/>
              <a:t>Differentiate between moral responsibility and legally enforceable laws</a:t>
            </a:r>
          </a:p>
          <a:p>
            <a:r>
              <a:rPr lang="en-US" dirty="0" smtClean="0"/>
              <a:t>Define loyalty</a:t>
            </a:r>
          </a:p>
          <a:p>
            <a:r>
              <a:rPr lang="en-US" dirty="0" smtClean="0"/>
              <a:t>Describe devotion to duty</a:t>
            </a:r>
          </a:p>
          <a:p>
            <a:r>
              <a:rPr lang="en-US" dirty="0" smtClean="0"/>
              <a:t>Describe professional knowledge and experience</a:t>
            </a:r>
          </a:p>
          <a:p>
            <a:r>
              <a:rPr lang="en-US" dirty="0" smtClean="0"/>
              <a:t>Explain the importance of self-confidence</a:t>
            </a:r>
          </a:p>
        </p:txBody>
      </p:sp>
    </p:spTree>
    <p:extLst>
      <p:ext uri="{BB962C8B-B14F-4D97-AF65-F5344CB8AC3E}">
        <p14:creationId xmlns:p14="http://schemas.microsoft.com/office/powerpoint/2010/main" val="15779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Self-Confidence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996" y="1890960"/>
            <a:ext cx="856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Inexperienced Leader’s Mistakes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35946" y="3285638"/>
            <a:ext cx="6993027" cy="1735249"/>
          </a:xfrm>
          <a:prstGeom prst="rect">
            <a:avLst/>
          </a:prstGeom>
          <a:solidFill>
            <a:srgbClr val="EEC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altLang="en-US" sz="3600" dirty="0" smtClean="0">
                <a:solidFill>
                  <a:srgbClr val="053D68"/>
                </a:solidFill>
                <a:latin typeface="+mn-lt"/>
              </a:rPr>
              <a:t>Arrogance </a:t>
            </a:r>
            <a:r>
              <a:rPr lang="en-US" altLang="en-US" sz="3600" dirty="0">
                <a:solidFill>
                  <a:srgbClr val="053D68"/>
                </a:solidFill>
                <a:latin typeface="+mn-lt"/>
              </a:rPr>
              <a:t>= Loss of Respect</a:t>
            </a:r>
          </a:p>
          <a:p>
            <a:pPr algn="ctr"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altLang="en-US" sz="3600" dirty="0" smtClean="0">
                <a:solidFill>
                  <a:srgbClr val="053D68"/>
                </a:solidFill>
                <a:latin typeface="+mn-lt"/>
              </a:rPr>
              <a:t>Loss </a:t>
            </a:r>
            <a:r>
              <a:rPr lang="en-US" altLang="en-US" sz="3600" dirty="0">
                <a:solidFill>
                  <a:srgbClr val="053D68"/>
                </a:solidFill>
                <a:latin typeface="+mn-lt"/>
              </a:rPr>
              <a:t>of Respect = More Difficult Job</a:t>
            </a:r>
          </a:p>
        </p:txBody>
      </p:sp>
    </p:spTree>
    <p:extLst>
      <p:ext uri="{BB962C8B-B14F-4D97-AF65-F5344CB8AC3E}">
        <p14:creationId xmlns:p14="http://schemas.microsoft.com/office/powerpoint/2010/main" val="9932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Initiative and Ingenuity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996" y="1890960"/>
            <a:ext cx="856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Initiative and Ingenuity are Desired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2456445"/>
            <a:ext cx="8330202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Showing initiative and ingenuity is possible in the military services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4" y="3452817"/>
            <a:ext cx="5436523" cy="31085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need for initiative and ingenuity is greater </a:t>
            </a:r>
            <a:r>
              <a:rPr lang="en-US" sz="2800" dirty="0" smtClean="0">
                <a:solidFill>
                  <a:schemeClr val="bg1"/>
                </a:solidFill>
              </a:rPr>
              <a:t>than ever </a:t>
            </a:r>
            <a:r>
              <a:rPr lang="en-US" sz="2800" dirty="0">
                <a:solidFill>
                  <a:schemeClr val="bg1"/>
                </a:solidFill>
              </a:rPr>
              <a:t>because of new things such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Ships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Weapons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Concepts of warfare</a:t>
            </a:r>
          </a:p>
        </p:txBody>
      </p:sp>
      <p:pic>
        <p:nvPicPr>
          <p:cNvPr id="7" name="Picture 6" descr="195770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3257668"/>
            <a:ext cx="2559419" cy="33148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Initiative and Ingenuity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5389" y="2063564"/>
            <a:ext cx="829753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Gain </a:t>
            </a:r>
            <a:r>
              <a:rPr lang="en-US" sz="2800" dirty="0" smtClean="0">
                <a:solidFill>
                  <a:srgbClr val="FFCC00"/>
                </a:solidFill>
              </a:rPr>
              <a:t>Self-Confidence </a:t>
            </a:r>
            <a:r>
              <a:rPr lang="en-US" sz="2800" dirty="0">
                <a:solidFill>
                  <a:schemeClr val="bg1"/>
                </a:solidFill>
              </a:rPr>
              <a:t>by: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Preparing yourself by taking advantage of everyday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 forgetting the importance of background knowledge to problem-solving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Trying to be aware of what has already been tried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 wasting time and effort by reinventing the wheel</a:t>
            </a:r>
          </a:p>
        </p:txBody>
      </p:sp>
    </p:spTree>
    <p:extLst>
      <p:ext uri="{BB962C8B-B14F-4D97-AF65-F5344CB8AC3E}">
        <p14:creationId xmlns:p14="http://schemas.microsoft.com/office/powerpoint/2010/main" val="16012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0724" y="409902"/>
            <a:ext cx="73152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Courage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2015" y="2101942"/>
            <a:ext cx="8280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Courage </a:t>
            </a:r>
            <a:r>
              <a:rPr lang="en-US" sz="2800" dirty="0" smtClean="0">
                <a:solidFill>
                  <a:schemeClr val="bg1"/>
                </a:solidFill>
              </a:rPr>
              <a:t>is the quality enables </a:t>
            </a:r>
            <a:r>
              <a:rPr lang="en-US" sz="2800" dirty="0">
                <a:solidFill>
                  <a:schemeClr val="bg1"/>
                </a:solidFill>
              </a:rPr>
              <a:t>us to accept our responsibilities and to carry them out regardless </a:t>
            </a:r>
            <a:r>
              <a:rPr lang="en-US" sz="2800" dirty="0" smtClean="0">
                <a:solidFill>
                  <a:schemeClr val="bg1"/>
                </a:solidFill>
              </a:rPr>
              <a:t>of the consequences.</a:t>
            </a:r>
          </a:p>
        </p:txBody>
      </p:sp>
      <p:pic>
        <p:nvPicPr>
          <p:cNvPr id="5" name="Picture 5" descr="252566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64" y="3417812"/>
            <a:ext cx="3938039" cy="2963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015" y="4026114"/>
            <a:ext cx="3778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would be difficult to imagine a true leader who did not possess courage.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0724" y="409902"/>
            <a:ext cx="73152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Courage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2718" y="1880684"/>
            <a:ext cx="854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A Courageous Person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97" y="2581777"/>
            <a:ext cx="854822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rgbClr val="FFCC00"/>
                </a:solidFill>
              </a:rPr>
              <a:t>courageous </a:t>
            </a:r>
            <a:r>
              <a:rPr lang="en-US" sz="2800" dirty="0">
                <a:solidFill>
                  <a:srgbClr val="FFCC00"/>
                </a:solidFill>
              </a:rPr>
              <a:t>person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Meets </a:t>
            </a:r>
            <a:r>
              <a:rPr lang="en-US" sz="2800" dirty="0">
                <a:solidFill>
                  <a:schemeClr val="bg1"/>
                </a:solidFill>
              </a:rPr>
              <a:t>dangers and difficulties with </a:t>
            </a:r>
            <a:r>
              <a:rPr lang="en-US" sz="2800" dirty="0" smtClean="0">
                <a:solidFill>
                  <a:schemeClr val="bg1"/>
                </a:solidFill>
              </a:rPr>
              <a:t>firmness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Conquers inner </a:t>
            </a:r>
            <a:r>
              <a:rPr lang="en-US" sz="2800" dirty="0" smtClean="0">
                <a:solidFill>
                  <a:schemeClr val="bg1"/>
                </a:solidFill>
              </a:rPr>
              <a:t>fears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Concentrates on the task at </a:t>
            </a:r>
            <a:r>
              <a:rPr lang="en-US" sz="2800" dirty="0" smtClean="0">
                <a:solidFill>
                  <a:schemeClr val="bg1"/>
                </a:solidFill>
              </a:rPr>
              <a:t>hand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Develops and strengthens courage over time by using it to overcome </a:t>
            </a:r>
            <a:r>
              <a:rPr lang="en-US" sz="2800" dirty="0" smtClean="0">
                <a:solidFill>
                  <a:schemeClr val="bg1"/>
                </a:solidFill>
              </a:rPr>
              <a:t>obstacles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Accepts disappointment, but tries again to succeed</a:t>
            </a:r>
          </a:p>
        </p:txBody>
      </p:sp>
    </p:spTree>
    <p:extLst>
      <p:ext uri="{BB962C8B-B14F-4D97-AF65-F5344CB8AC3E}">
        <p14:creationId xmlns:p14="http://schemas.microsoft.com/office/powerpoint/2010/main" val="3491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0724" y="409902"/>
            <a:ext cx="73152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Courage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5512" y="2481046"/>
            <a:ext cx="4921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Courage </a:t>
            </a:r>
            <a:r>
              <a:rPr lang="en-US" sz="2800" dirty="0">
                <a:solidFill>
                  <a:schemeClr val="bg1"/>
                </a:solidFill>
              </a:rPr>
              <a:t>develops and strengthens over time by: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914400" indent="-4492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Overcoming obstacles</a:t>
            </a:r>
          </a:p>
          <a:p>
            <a:pPr marL="914400" indent="-44926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indent="-4492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Accepting disappointment of failure, but striving again for success</a:t>
            </a:r>
          </a:p>
        </p:txBody>
      </p:sp>
      <p:pic>
        <p:nvPicPr>
          <p:cNvPr id="7" name="Picture 2" descr=" Cadets from the Cocke County and Sullivan North High School Naval Junior Reserve Officer Training Corps (NJROTC), Newport Tenn., learn to safely detect and navigate mine field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/>
          <a:stretch>
            <a:fillRect/>
          </a:stretch>
        </p:blipFill>
        <p:spPr bwMode="auto">
          <a:xfrm>
            <a:off x="5681531" y="2481046"/>
            <a:ext cx="2805114" cy="40873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0740" y="1880688"/>
            <a:ext cx="85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Developing Courage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Courage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6092" y="3071360"/>
            <a:ext cx="4133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Moral courage </a:t>
            </a:r>
            <a:r>
              <a:rPr lang="en-US" sz="2800" dirty="0">
                <a:solidFill>
                  <a:schemeClr val="bg1"/>
                </a:solidFill>
              </a:rPr>
              <a:t>is 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show of firmness in difficult situations where the danger of death or injury is not an immediate concern.</a:t>
            </a:r>
          </a:p>
        </p:txBody>
      </p:sp>
      <p:pic>
        <p:nvPicPr>
          <p:cNvPr id="5" name="Picture 5" descr="252579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9" y="2663709"/>
            <a:ext cx="4283788" cy="3062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Courage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2718" y="1880684"/>
            <a:ext cx="854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Moral Courage is Difficult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88" y="2578511"/>
            <a:ext cx="807997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Examples of pressures that make </a:t>
            </a:r>
            <a:r>
              <a:rPr lang="en-US" sz="2800" dirty="0">
                <a:solidFill>
                  <a:srgbClr val="FFCC00"/>
                </a:solidFill>
              </a:rPr>
              <a:t>moral courage </a:t>
            </a:r>
            <a:r>
              <a:rPr lang="en-US" sz="2800" dirty="0">
                <a:solidFill>
                  <a:schemeClr val="bg1"/>
                </a:solidFill>
              </a:rPr>
              <a:t>difficult include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Fear of anger from </a:t>
            </a:r>
            <a:r>
              <a:rPr lang="en-US" sz="2800" dirty="0" smtClean="0">
                <a:solidFill>
                  <a:schemeClr val="bg1"/>
                </a:solidFill>
              </a:rPr>
              <a:t>seniors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Fear </a:t>
            </a:r>
            <a:r>
              <a:rPr lang="en-US" sz="2800" dirty="0">
                <a:solidFill>
                  <a:schemeClr val="bg1"/>
                </a:solidFill>
              </a:rPr>
              <a:t>of ridicule </a:t>
            </a:r>
            <a:r>
              <a:rPr lang="en-US" sz="2800" dirty="0" smtClean="0">
                <a:solidFill>
                  <a:schemeClr val="bg1"/>
                </a:solidFill>
              </a:rPr>
              <a:t>by peers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Lack </a:t>
            </a:r>
            <a:r>
              <a:rPr lang="en-US" sz="2800" dirty="0">
                <a:solidFill>
                  <a:schemeClr val="bg1"/>
                </a:solidFill>
              </a:rPr>
              <a:t>of confidence </a:t>
            </a:r>
            <a:r>
              <a:rPr lang="en-US" sz="2800" dirty="0" smtClean="0">
                <a:solidFill>
                  <a:schemeClr val="bg1"/>
                </a:solidFill>
              </a:rPr>
              <a:t>due to                                                    immaturity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Ignorance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5" descr="111429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56" y="3815454"/>
            <a:ext cx="3737368" cy="26256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Courage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65265" y="2188551"/>
            <a:ext cx="8247659" cy="420115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Why </a:t>
            </a:r>
            <a:r>
              <a:rPr lang="en-US" sz="2800" dirty="0">
                <a:solidFill>
                  <a:srgbClr val="FFCC00"/>
                </a:solidFill>
              </a:rPr>
              <a:t>moral courage </a:t>
            </a:r>
            <a:r>
              <a:rPr lang="en-US" sz="2800" dirty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rgbClr val="FFCC00"/>
                </a:solidFill>
              </a:rPr>
              <a:t>important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It is necessary to ensure that </a:t>
            </a:r>
            <a:r>
              <a:rPr lang="en-US" sz="2800" dirty="0" smtClean="0">
                <a:solidFill>
                  <a:schemeClr val="bg1"/>
                </a:solidFill>
              </a:rPr>
              <a:t>seniors </a:t>
            </a:r>
            <a:r>
              <a:rPr lang="en-US" sz="2800" dirty="0">
                <a:solidFill>
                  <a:schemeClr val="bg1"/>
                </a:solidFill>
              </a:rPr>
              <a:t>get </a:t>
            </a:r>
            <a:r>
              <a:rPr lang="en-US" sz="2800" dirty="0" smtClean="0">
                <a:solidFill>
                  <a:schemeClr val="bg1"/>
                </a:solidFill>
              </a:rPr>
              <a:t>the information they </a:t>
            </a:r>
            <a:r>
              <a:rPr lang="en-US" sz="2800" dirty="0">
                <a:solidFill>
                  <a:schemeClr val="bg1"/>
                </a:solidFill>
              </a:rPr>
              <a:t>need to make good </a:t>
            </a:r>
            <a:r>
              <a:rPr lang="en-US" sz="2800" dirty="0" smtClean="0">
                <a:solidFill>
                  <a:schemeClr val="bg1"/>
                </a:solidFill>
              </a:rPr>
              <a:t> decisions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People who say nothing, or </a:t>
            </a:r>
            <a:r>
              <a:rPr lang="en-US" sz="2800" dirty="0" smtClean="0">
                <a:solidFill>
                  <a:schemeClr val="bg1"/>
                </a:solidFill>
              </a:rPr>
              <a:t>agree </a:t>
            </a:r>
            <a:r>
              <a:rPr lang="en-US" sz="2800" dirty="0">
                <a:solidFill>
                  <a:schemeClr val="bg1"/>
                </a:solidFill>
              </a:rPr>
              <a:t>with seniors and then </a:t>
            </a:r>
            <a:r>
              <a:rPr lang="en-US" sz="2800" dirty="0" smtClean="0">
                <a:solidFill>
                  <a:schemeClr val="bg1"/>
                </a:solidFill>
              </a:rPr>
              <a:t>criticize </a:t>
            </a:r>
            <a:r>
              <a:rPr lang="en-US" sz="2800" dirty="0">
                <a:solidFill>
                  <a:schemeClr val="bg1"/>
                </a:solidFill>
              </a:rPr>
              <a:t>them behind their </a:t>
            </a:r>
            <a:r>
              <a:rPr lang="en-US" sz="2800" dirty="0" smtClean="0">
                <a:solidFill>
                  <a:schemeClr val="bg1"/>
                </a:solidFill>
              </a:rPr>
              <a:t>backs</a:t>
            </a:r>
            <a:r>
              <a:rPr lang="en-US" sz="2800" dirty="0">
                <a:solidFill>
                  <a:schemeClr val="bg1"/>
                </a:solidFill>
              </a:rPr>
              <a:t>, lose both the respect of juniors and the </a:t>
            </a:r>
            <a:r>
              <a:rPr lang="en-US" sz="2800" dirty="0" smtClean="0">
                <a:solidFill>
                  <a:schemeClr val="bg1"/>
                </a:solidFill>
              </a:rPr>
              <a:t>trust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seniors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Leaders who show respect for the opinions of others, especially subordinates, are admired and respected for having moral </a:t>
            </a:r>
            <a:r>
              <a:rPr lang="en-US" sz="2800" dirty="0" smtClean="0">
                <a:solidFill>
                  <a:schemeClr val="bg1"/>
                </a:solidFill>
              </a:rPr>
              <a:t>courage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Courage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95774" y="2146008"/>
            <a:ext cx="8217150" cy="420115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takes </a:t>
            </a:r>
            <a:r>
              <a:rPr lang="en-US" sz="2800" dirty="0">
                <a:solidFill>
                  <a:srgbClr val="FFCC00"/>
                </a:solidFill>
              </a:rPr>
              <a:t>moral courage </a:t>
            </a:r>
            <a:r>
              <a:rPr lang="en-US" sz="2800" dirty="0" smtClean="0">
                <a:solidFill>
                  <a:schemeClr val="bg1"/>
                </a:solidFill>
              </a:rPr>
              <a:t>to: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Admit mistakes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 honest, just, and truthful at all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Insist on abiding by regulations and 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Stick to high principles in the face of ridicule by peers</a:t>
            </a:r>
          </a:p>
        </p:txBody>
      </p:sp>
    </p:spTree>
    <p:extLst>
      <p:ext uri="{BB962C8B-B14F-4D97-AF65-F5344CB8AC3E}">
        <p14:creationId xmlns:p14="http://schemas.microsoft.com/office/powerpoint/2010/main" val="34651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Key Term Questions </a:t>
            </a:r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Slide </a:t>
            </a:r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289" y="2460811"/>
            <a:ext cx="8839200" cy="34060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rgbClr val="F8F8F8"/>
                </a:solidFill>
                <a:hlinkClick r:id="rId3" action="ppaction://hlinksldjump"/>
              </a:rPr>
              <a:t>Mental and moral qualities distinctive to individual</a:t>
            </a:r>
            <a:endParaRPr lang="en-US" sz="23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rgbClr val="F8F8F8"/>
                </a:solidFill>
                <a:hlinkClick r:id="rId4" action="ppaction://hlinksldjump"/>
              </a:rPr>
              <a:t>Faithful devotion to country, organization, and associates</a:t>
            </a:r>
            <a:endParaRPr lang="en-US" sz="23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rgbClr val="F8F8F8"/>
                </a:solidFill>
                <a:hlinkClick r:id="rId5" action="ppaction://hlinksldjump"/>
              </a:rPr>
              <a:t>Trust in one’s abilities, qualities, and judgment</a:t>
            </a:r>
            <a:endParaRPr lang="en-US" sz="23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rgbClr val="F8F8F8"/>
                </a:solidFill>
                <a:hlinkClick r:id="rId6" action="ppaction://hlinksldjump"/>
              </a:rPr>
              <a:t>Insulting way of thinking that comes from believing that you are better than other people</a:t>
            </a:r>
            <a:endParaRPr lang="en-US" sz="23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rgbClr val="F8F8F8"/>
                </a:solidFill>
                <a:hlinkClick r:id="rId7" action="ppaction://hlinksldjump"/>
              </a:rPr>
              <a:t>Opportunity to act before others do</a:t>
            </a:r>
            <a:endParaRPr lang="en-US" sz="2300" dirty="0" smtClean="0">
              <a:solidFill>
                <a:srgbClr val="F8F8F8"/>
              </a:solidFill>
              <a:hlinkClick r:id="" action="ppaction://noacti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8F8F8"/>
                </a:solidFill>
              </a:rPr>
              <a:t>Click here to return to this index. </a:t>
            </a:r>
            <a:endParaRPr lang="en-US" sz="2400" i="1" dirty="0">
              <a:solidFill>
                <a:srgbClr val="F8F8F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175" y="173027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8F8F8"/>
                </a:solidFill>
              </a:rPr>
              <a:t>Click any link below to go directly to polling that question.</a:t>
            </a:r>
            <a:endParaRPr lang="en-US" sz="2800" i="1" dirty="0">
              <a:solidFill>
                <a:srgbClr val="F8F8F8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Arrogance leads to</a:t>
            </a:r>
            <a:endParaRPr lang="en-US" sz="60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2852057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increased respect.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a more difficult job.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greater loyalty.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less subordination.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NS3-M2U1C2S1:LQ5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5600" y="3615312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852057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6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40161" y="365125"/>
            <a:ext cx="8102395" cy="2459036"/>
          </a:xfrm>
        </p:spPr>
        <p:txBody>
          <a:bodyPr>
            <a:noAutofit/>
          </a:bodyPr>
          <a:lstStyle/>
          <a:p>
            <a:r>
              <a:rPr lang="en-US" dirty="0" smtClean="0"/>
              <a:t>Which of the following has the most direct positive correlation with self-confidence?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Knowledge and experience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Past accomplishments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Educational degree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Rank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NS3-M2U1C2S1:LQ6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82240" y="3262928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46924" y="206702"/>
            <a:ext cx="73152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Ability to Organize and Make Decisions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3864" y="2904623"/>
            <a:ext cx="3575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rgbClr val="FFCC00"/>
                </a:solidFill>
              </a:rPr>
              <a:t>main job</a:t>
            </a:r>
            <a:r>
              <a:rPr lang="en-US" sz="3200" dirty="0">
                <a:solidFill>
                  <a:schemeClr val="bg1"/>
                </a:solidFill>
              </a:rPr>
              <a:t> of a </a:t>
            </a:r>
            <a:r>
              <a:rPr lang="en-US" sz="3200" dirty="0">
                <a:solidFill>
                  <a:srgbClr val="FFCC00"/>
                </a:solidFill>
              </a:rPr>
              <a:t>leader</a:t>
            </a:r>
            <a:r>
              <a:rPr lang="en-US" sz="3200" dirty="0">
                <a:solidFill>
                  <a:schemeClr val="bg1"/>
                </a:solidFill>
              </a:rPr>
              <a:t> is to coordinate the efforts of personnel to achieve a common purpose.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Main Job </a:t>
            </a:r>
            <a:r>
              <a:rPr lang="en-US" sz="2800" dirty="0">
                <a:solidFill>
                  <a:srgbClr val="FFCC00"/>
                </a:solidFill>
              </a:rPr>
              <a:t>of a L</a:t>
            </a:r>
            <a:r>
              <a:rPr lang="en-US" sz="2800" dirty="0" smtClean="0">
                <a:solidFill>
                  <a:srgbClr val="FFCC00"/>
                </a:solidFill>
              </a:rPr>
              <a:t>eader</a:t>
            </a:r>
            <a:endParaRPr lang="en-US" sz="2800" dirty="0">
              <a:solidFill>
                <a:srgbClr val="FFCC00"/>
              </a:solidFill>
            </a:endParaRPr>
          </a:p>
        </p:txBody>
      </p:sp>
      <p:pic>
        <p:nvPicPr>
          <p:cNvPr id="5" name="Picture 6" descr="222490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52" y="2593036"/>
            <a:ext cx="3810929" cy="38109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46924" y="206702"/>
            <a:ext cx="73152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Ability to Organize and Make Decisions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540" y="2610600"/>
            <a:ext cx="8157007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Without the ability to make good decisions, a leader is useless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Making Final Decisions</a:t>
            </a:r>
          </a:p>
        </p:txBody>
      </p:sp>
      <p:pic>
        <p:nvPicPr>
          <p:cNvPr id="6" name="Picture 5" descr="252562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4" y="3484338"/>
            <a:ext cx="4195482" cy="28531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540" y="3827698"/>
            <a:ext cx="3394019" cy="224676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Before you make decisions, be fully aware of the skills and capabilities of assigned personnel.</a:t>
            </a:r>
          </a:p>
        </p:txBody>
      </p:sp>
    </p:spTree>
    <p:extLst>
      <p:ext uri="{BB962C8B-B14F-4D97-AF65-F5344CB8AC3E}">
        <p14:creationId xmlns:p14="http://schemas.microsoft.com/office/powerpoint/2010/main" val="6705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46924" y="206702"/>
            <a:ext cx="73152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Ability to Organize and Make Decisions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435" y="2764898"/>
            <a:ext cx="4014376" cy="138499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Subordinates expect clear-cut decisions about various types of problems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What Subordinates Expect</a:t>
            </a:r>
          </a:p>
        </p:txBody>
      </p:sp>
      <p:pic>
        <p:nvPicPr>
          <p:cNvPr id="7" name="Picture 5" descr="E:\NS3\Modified\Leadership\GFX_NS3Leadership_U1C2\194653_DV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11" y="2785189"/>
            <a:ext cx="4008143" cy="33465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8317" y="4131198"/>
            <a:ext cx="31466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Personal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Professional 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3589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46924" y="206702"/>
            <a:ext cx="73152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Ability to Organize and Make Decisions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646" y="2562474"/>
            <a:ext cx="834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When needed, discuss problems with your superior, especially those problems that are beyond your level of authority.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Accept that mistakes will happen and that they are learning opportunities.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CC00"/>
                </a:solidFill>
              </a:rPr>
              <a:t>From mistakes comes </a:t>
            </a:r>
            <a:r>
              <a:rPr lang="en-US" sz="2800" dirty="0" smtClean="0">
                <a:solidFill>
                  <a:srgbClr val="FFCC00"/>
                </a:solidFill>
              </a:rPr>
              <a:t>experience, and </a:t>
            </a:r>
            <a:r>
              <a:rPr lang="en-US" sz="2800" dirty="0">
                <a:solidFill>
                  <a:srgbClr val="FFCC00"/>
                </a:solidFill>
              </a:rPr>
              <a:t>from experience comes wisdom.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Experience and Mistakes</a:t>
            </a:r>
          </a:p>
        </p:txBody>
      </p:sp>
    </p:spTree>
    <p:extLst>
      <p:ext uri="{BB962C8B-B14F-4D97-AF65-F5344CB8AC3E}">
        <p14:creationId xmlns:p14="http://schemas.microsoft.com/office/powerpoint/2010/main" val="28334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Personal Example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8565" y="2523592"/>
            <a:ext cx="43971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When </a:t>
            </a:r>
            <a:r>
              <a:rPr lang="en-US" sz="3200" dirty="0" smtClean="0">
                <a:solidFill>
                  <a:srgbClr val="FFCC00"/>
                </a:solidFill>
              </a:rPr>
              <a:t>leaders’ conduct </a:t>
            </a:r>
            <a:r>
              <a:rPr lang="en-US" sz="3200" dirty="0" smtClean="0">
                <a:solidFill>
                  <a:schemeClr val="bg1"/>
                </a:solidFill>
              </a:rPr>
              <a:t>is outstanding, those around them are often inspired to pattern their own actions after them, to the good of the whole organization.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6" descr="232066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72" y="2193580"/>
            <a:ext cx="3208864" cy="41994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Personal Example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4698" y="2562474"/>
            <a:ext cx="8548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Reasons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rgbClr val="FFCC00"/>
                </a:solidFill>
              </a:rPr>
              <a:t>lead by personal example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When leaders’ conduct is outstanding, those around them are often inspired to pattern their own actions after them, to the good of the whole </a:t>
            </a:r>
            <a:r>
              <a:rPr lang="en-US" sz="2800" dirty="0" smtClean="0">
                <a:solidFill>
                  <a:schemeClr val="bg1"/>
                </a:solidFill>
              </a:rPr>
              <a:t>organization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 leader can ignore the rules and regulations and still expect subordinates to follow </a:t>
            </a:r>
            <a:r>
              <a:rPr lang="en-US" sz="2800" dirty="0" smtClean="0">
                <a:solidFill>
                  <a:schemeClr val="bg1"/>
                </a:solidFill>
              </a:rPr>
              <a:t>them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If you don’t lead by personal example, you’ll lose trust, respect, and </a:t>
            </a:r>
            <a:r>
              <a:rPr lang="en-US" sz="2800" dirty="0" smtClean="0">
                <a:solidFill>
                  <a:schemeClr val="bg1"/>
                </a:solidFill>
              </a:rPr>
              <a:t>control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Do as I Say and as I Do</a:t>
            </a:r>
          </a:p>
        </p:txBody>
      </p:sp>
    </p:spTree>
    <p:extLst>
      <p:ext uri="{BB962C8B-B14F-4D97-AF65-F5344CB8AC3E}">
        <p14:creationId xmlns:p14="http://schemas.microsoft.com/office/powerpoint/2010/main" val="10536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Personal Example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7883" y="2628604"/>
            <a:ext cx="7745506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 good citizen or military service member </a:t>
            </a:r>
            <a:r>
              <a:rPr lang="en-US" sz="2800" dirty="0" smtClean="0">
                <a:solidFill>
                  <a:schemeClr val="bg1"/>
                </a:solidFill>
              </a:rPr>
              <a:t>would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Honor the Uniform</a:t>
            </a:r>
            <a:endParaRPr lang="en-US" sz="2800" dirty="0">
              <a:solidFill>
                <a:srgbClr val="FFCC00"/>
              </a:solidFill>
            </a:endParaRPr>
          </a:p>
        </p:txBody>
      </p:sp>
      <p:pic>
        <p:nvPicPr>
          <p:cNvPr id="5" name="Picture 5" descr="251514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63" y="3243860"/>
            <a:ext cx="5030448" cy="28945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7882" y="3075988"/>
            <a:ext cx="3064681" cy="3062377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anything to dishonor the uniform, for such conduct can bring dishonor upon the United States and its armed forces.</a:t>
            </a:r>
          </a:p>
        </p:txBody>
      </p:sp>
    </p:spTree>
    <p:extLst>
      <p:ext uri="{BB962C8B-B14F-4D97-AF65-F5344CB8AC3E}">
        <p14:creationId xmlns:p14="http://schemas.microsoft.com/office/powerpoint/2010/main" val="9665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Mutual Trust and Confidence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0646" y="2705354"/>
            <a:ext cx="839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is important to let subordinates know they are trusted. If you fail to show trust, you will be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Trust and Confidence in Subordinates</a:t>
            </a:r>
          </a:p>
        </p:txBody>
      </p:sp>
      <p:pic>
        <p:nvPicPr>
          <p:cNvPr id="5" name="Picture 5" descr="124538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63" y="4001318"/>
            <a:ext cx="3656013" cy="2611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646" y="4072184"/>
            <a:ext cx="4743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Constantly </a:t>
            </a:r>
            <a:r>
              <a:rPr lang="en-US" sz="2800" dirty="0">
                <a:solidFill>
                  <a:schemeClr val="bg1"/>
                </a:solidFill>
              </a:rPr>
              <a:t>checking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Distrusting records and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Performing your own duties less efficiently</a:t>
            </a:r>
          </a:p>
        </p:txBody>
      </p:sp>
    </p:spTree>
    <p:extLst>
      <p:ext uri="{BB962C8B-B14F-4D97-AF65-F5344CB8AC3E}">
        <p14:creationId xmlns:p14="http://schemas.microsoft.com/office/powerpoint/2010/main" val="14263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721875"/>
              </p:ext>
            </p:extLst>
          </p:nvPr>
        </p:nvGraphicFramePr>
        <p:xfrm>
          <a:off x="4116614" y="1600201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325563"/>
          </a:xfrm>
        </p:spPr>
        <p:txBody>
          <a:bodyPr/>
          <a:lstStyle/>
          <a:p>
            <a:r>
              <a:rPr lang="en-US" dirty="0" smtClean="0"/>
              <a:t>Team Assignment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7550" y="1752599"/>
            <a:ext cx="4387850" cy="41989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Alpha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Bravo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Charlie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Delta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2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Mutual Trust and Confidence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4094" y="2576764"/>
            <a:ext cx="8385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Leaders do not always do what they should, but we have a right to expect them to do what is right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When </a:t>
            </a:r>
            <a:r>
              <a:rPr lang="en-US" sz="2800" dirty="0">
                <a:solidFill>
                  <a:srgbClr val="FFCC00"/>
                </a:solidFill>
              </a:rPr>
              <a:t>leaders fail to fulfill their responsibilities</a:t>
            </a:r>
            <a:r>
              <a:rPr lang="en-US" sz="2800" dirty="0">
                <a:solidFill>
                  <a:schemeClr val="bg1"/>
                </a:solidFill>
              </a:rPr>
              <a:t>, society has the right to: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Expectations Versus Reality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94" y="4672256"/>
            <a:ext cx="4729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Demand corrective </a:t>
            </a:r>
            <a:r>
              <a:rPr lang="en-US" sz="2800" dirty="0" smtClean="0">
                <a:solidFill>
                  <a:schemeClr val="bg1"/>
                </a:solidFill>
              </a:rPr>
              <a:t>action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Sometimes demand punishment under the law</a:t>
            </a:r>
          </a:p>
        </p:txBody>
      </p:sp>
      <p:pic>
        <p:nvPicPr>
          <p:cNvPr id="7" name="Picture 5" descr="93932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66" y="4032758"/>
            <a:ext cx="3197939" cy="25577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Mutual Trust and Confidence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4698" y="2705356"/>
            <a:ext cx="8605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rgbClr val="FFCC00"/>
                </a:solidFill>
              </a:rPr>
              <a:t>leader’s reputation </a:t>
            </a:r>
            <a:r>
              <a:rPr lang="en-US" sz="2800" dirty="0">
                <a:solidFill>
                  <a:schemeClr val="bg1"/>
                </a:solidFill>
              </a:rPr>
              <a:t>and the organization </a:t>
            </a:r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dirty="0" smtClean="0">
                <a:solidFill>
                  <a:srgbClr val="FFCC00"/>
                </a:solidFill>
              </a:rPr>
              <a:t>jeopardized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when a leader: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Fails </a:t>
            </a:r>
            <a:r>
              <a:rPr lang="en-US" sz="2800" dirty="0">
                <a:solidFill>
                  <a:schemeClr val="bg1"/>
                </a:solidFill>
              </a:rPr>
              <a:t>to back subordinates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Shows favoritism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Condones dishonesty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Allows sloppy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Evades legitimate regulations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Jeopardizing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4225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Mutual Trust and Confidence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4698" y="2705356"/>
            <a:ext cx="86053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If you show </a:t>
            </a:r>
            <a:r>
              <a:rPr lang="en-US" sz="2800" dirty="0">
                <a:solidFill>
                  <a:srgbClr val="FFCC00"/>
                </a:solidFill>
              </a:rPr>
              <a:t>mutual trust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respect</a:t>
            </a:r>
            <a:r>
              <a:rPr lang="en-US" sz="2800" dirty="0">
                <a:solidFill>
                  <a:schemeClr val="bg1"/>
                </a:solidFill>
              </a:rPr>
              <a:t>, and </a:t>
            </a:r>
            <a:r>
              <a:rPr lang="en-US" sz="2800" dirty="0">
                <a:solidFill>
                  <a:srgbClr val="FFCC00"/>
                </a:solidFill>
              </a:rPr>
              <a:t>understanding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People </a:t>
            </a:r>
            <a:r>
              <a:rPr lang="en-US" sz="2800" dirty="0">
                <a:solidFill>
                  <a:schemeClr val="bg1"/>
                </a:solidFill>
              </a:rPr>
              <a:t>are likely to exercise more personal responsibility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Morale will be higher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Efficiency will be improved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Burdens will be lighter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5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Trust, Respect,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463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Mutual Trust and Confidence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4095" y="2668159"/>
            <a:ext cx="4671230" cy="341632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If you don’t keep your word: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You will lose respect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Attitudes of others will be negatively affected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organization will operate less efficiently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98" y="1888710"/>
            <a:ext cx="860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Making and Keeping Commitments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44" y="6084479"/>
            <a:ext cx="862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CC00"/>
                </a:solidFill>
              </a:rPr>
              <a:t>Never promise what cannot be delivered.</a:t>
            </a:r>
          </a:p>
        </p:txBody>
      </p:sp>
      <p:pic>
        <p:nvPicPr>
          <p:cNvPr id="6" name="Picture 6" descr="221382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10" y="2697523"/>
            <a:ext cx="3908914" cy="32460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dirty="0"/>
              <a:t>Discuss why </a:t>
            </a:r>
            <a:r>
              <a:rPr lang="en-US" dirty="0" smtClean="0"/>
              <a:t>decision making is important </a:t>
            </a:r>
            <a:r>
              <a:rPr lang="en-US" dirty="0"/>
              <a:t>for a leader.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0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797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would an effective leader say?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1" y="3098801"/>
            <a:ext cx="6217023" cy="2976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Do as I say, not as I do.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Do as I do, not as I say.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Do as I do, and as I say.</a:t>
            </a:r>
          </a:p>
          <a:p>
            <a:pPr marL="639763" indent="-639763"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pt-BR" sz="3600" dirty="0" smtClean="0"/>
              <a:t>Do not do as I say, do not do as I do.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NS3-M2U1C2S1:LQ7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5601" y="4383882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098801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  <a:br>
              <a:rPr lang="en-US" sz="3300" smtClean="0"/>
            </a:b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0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483109"/>
            <a:ext cx="7886700" cy="2459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Cadet Jones holds a leadership position in his squad. He arrives at class early and prepared. During the test, another cadet asks to copy his answers. Jones explains that this is not a good idea. In this scenario, what are the traits of a good leader that he portrays?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0" dirty="0" smtClean="0"/>
              <a:t>(</a:t>
            </a:r>
            <a:r>
              <a:rPr lang="en-US" sz="2800" b="0" dirty="0" smtClean="0"/>
              <a:t>Input all that apply, then push the ENTER button.)</a:t>
            </a:r>
            <a:endParaRPr lang="en-US" sz="28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333131"/>
            <a:ext cx="7753350" cy="2976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Vanity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Honor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Sense of humor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Courage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Modesty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NS3-M2U1C2S1:LQ8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2692" y="3944833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I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422692" y="5102869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58000" y="3333131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6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>
          <a:xfrm>
            <a:off x="219808" y="67408"/>
            <a:ext cx="7886700" cy="1325563"/>
          </a:xfrm>
        </p:spPr>
        <p:txBody>
          <a:bodyPr/>
          <a:lstStyle/>
          <a:p>
            <a:r>
              <a:rPr lang="en-US" dirty="0" smtClean="0"/>
              <a:t>Leaderboard</a:t>
            </a:r>
            <a:endParaRPr lang="en-US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9567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2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10702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 txBox="1">
            <a:spLocks/>
          </p:cNvSpPr>
          <p:nvPr/>
        </p:nvSpPr>
        <p:spPr>
          <a:xfrm>
            <a:off x="213827" y="264367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Team Scores</a:t>
            </a:r>
            <a:endParaRPr lang="en-US" dirty="0">
              <a:ln w="3175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4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The mental and moral qualities distinctive to an individual</a:t>
            </a:r>
            <a:endParaRPr lang="en-US" dirty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3200399"/>
            <a:ext cx="775335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600" smtClean="0"/>
              <a:t>Self-confidence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600" smtClean="0"/>
              <a:t>Loyalty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600" smtClean="0"/>
              <a:t>Character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600" smtClean="0"/>
              <a:t>Arrogance</a:t>
            </a:r>
            <a:endParaRPr lang="en-US" sz="3600" dirty="0"/>
          </a:p>
        </p:txBody>
      </p:sp>
      <p:sp>
        <p:nvSpPr>
          <p:cNvPr id="18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5600" y="468868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NS3-M2U1C2S1:KT1</a:t>
            </a:r>
          </a:p>
        </p:txBody>
      </p:sp>
      <p:sp>
        <p:nvSpPr>
          <p:cNvPr id="7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1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2381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0000"/>
                <a:gridCol w="3810000"/>
                <a:gridCol w="3810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>
            <a:spLocks noGrp="1"/>
          </p:cNvSpPr>
          <p:nvPr>
            <p:ph type="title"/>
          </p:nvPr>
        </p:nvSpPr>
        <p:spPr>
          <a:xfrm>
            <a:off x="213827" y="264367"/>
            <a:ext cx="7886700" cy="930275"/>
          </a:xfrm>
        </p:spPr>
        <p:txBody>
          <a:bodyPr/>
          <a:lstStyle/>
          <a:p>
            <a:r>
              <a:rPr lang="en-US" dirty="0" smtClean="0"/>
              <a:t>Team MVP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5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8820" y="17585"/>
            <a:ext cx="75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 rot="16200000">
            <a:off x="7710063" y="102626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Faithful and enthusiastic devotion to one’s country, organization, and associates</a:t>
            </a:r>
            <a:endParaRPr lang="en-US" dirty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3200399"/>
            <a:ext cx="775335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Arrogance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Loyalty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Character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Initiative</a:t>
            </a:r>
          </a:p>
        </p:txBody>
      </p:sp>
      <p:sp>
        <p:nvSpPr>
          <p:cNvPr id="18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5600" y="3957078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NS3-M2U1C2S1:KT2</a:t>
            </a:r>
            <a:endParaRPr lang="en-US" dirty="0"/>
          </a:p>
        </p:txBody>
      </p:sp>
      <p:sp>
        <p:nvSpPr>
          <p:cNvPr id="7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8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A feeling of trust in one’s abilities, qualities, and judgment</a:t>
            </a:r>
            <a:endParaRPr lang="en-US" dirty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3200399"/>
            <a:ext cx="775335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Character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Self-confidence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Arrogance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Loyalty</a:t>
            </a:r>
          </a:p>
        </p:txBody>
      </p:sp>
      <p:sp>
        <p:nvSpPr>
          <p:cNvPr id="18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5450" y="3948452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NS3-M2U1C2S1:KT3</a:t>
            </a:r>
            <a:endParaRPr lang="en-US" dirty="0"/>
          </a:p>
        </p:txBody>
      </p:sp>
      <p:sp>
        <p:nvSpPr>
          <p:cNvPr id="7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0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An insulting way of thinking or behaving that comes from believing that you are better, smarter, or more important than other people</a:t>
            </a:r>
            <a:endParaRPr lang="en-US" dirty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3200399"/>
            <a:ext cx="775335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Arrogance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Initiative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Character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</a:rPr>
              <a:t>Loyalty</a:t>
            </a:r>
          </a:p>
        </p:txBody>
      </p:sp>
      <p:sp>
        <p:nvSpPr>
          <p:cNvPr id="18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5600" y="3324338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NS3-M2U1C2S1:KT4</a:t>
            </a:r>
            <a:endParaRPr lang="en-US" dirty="0"/>
          </a:p>
        </p:txBody>
      </p:sp>
      <p:sp>
        <p:nvSpPr>
          <p:cNvPr id="6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>
                <a:solidFill>
                  <a:prstClr val="white"/>
                </a:solidFill>
              </a:rPr>
              <a:t>1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5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7034dd8-c75e-47d6-874e-036fc2741b52"/>
  <p:tag name="WASPOLLED" val="ECEB82E92FF74BAE8F3423FF9F7CF61B"/>
  <p:tag name="TPVERSION" val="6"/>
  <p:tag name="TPFULLVERSION" val="6.2.1.5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E6C1373089D4AABAE834C09526B176E&lt;/guid&gt;&#10;        &lt;description /&gt;&#10;        &lt;date&gt;9/11/2015 3:48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AA98B22885349F1B75196944BC0D7AC&lt;/guid&gt;&#10;            &lt;repollguid&gt;4E8D562AF78442B3A4F5DAC61D65E7A1&lt;/repollguid&gt;&#10;            &lt;sourceid&gt;89744E5844104AB2BC5E9C7C78942CCF&lt;/sourceid&gt;&#10;            &lt;questiontext&gt;A feeling of trust in one’s abilities, qualities, and judg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3D2D4E5F3744E0187B55BD30E75845F&lt;/guid&gt;&#10;                    &lt;answertext&gt;Character&lt;/answertext&gt;&#10;                    &lt;valuetype&gt;-1&lt;/valuetype&gt;&#10;                &lt;/answer&gt;&#10;                &lt;answer&gt;&#10;                    &lt;guid&gt;CF549A2507D44FC3B7F12FCDA2AC1024&lt;/guid&gt;&#10;                    &lt;answertext&gt;Self-confidence&lt;/answertext&gt;&#10;                    &lt;valuetype&gt;1&lt;/valuetype&gt;&#10;                &lt;/answer&gt;&#10;                &lt;answer&gt;&#10;                    &lt;guid&gt;D11B20F6EA8140F6BD41FE02ED4EFE02&lt;/guid&gt;&#10;                    &lt;answertext&gt;Arrogance&lt;/answertext&gt;&#10;                    &lt;valuetype&gt;-1&lt;/valuetype&gt;&#10;                &lt;/answer&gt;&#10;                &lt;answer&gt;&#10;                    &lt;guid&gt;824FEBFB034D4E1CBBD213D89E53358C&lt;/guid&gt;&#10;                    &lt;answertext&gt;Loyalt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1"/>
  <p:tag name="DEFINEDCOLORS" val="3,6,10,45,32,50,13,4,9,55,1"/>
  <p:tag name="COLORTYPE" val="SCHE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E6C1373089D4AABAE834C09526B176E&lt;/guid&gt;&#10;        &lt;description /&gt;&#10;        &lt;date&gt;9/11/2015 3:48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9ABF632AA574EF1891ECD598BD04043&lt;/guid&gt;&#10;            &lt;repollguid&gt;4E8D562AF78442B3A4F5DAC61D65E7A1&lt;/repollguid&gt;&#10;            &lt;sourceid&gt;89744E5844104AB2BC5E9C7C78942CCF&lt;/sourceid&gt;&#10;            &lt;questiontext&gt;An insulting way of thinking or behaving that comes from believing that you are better, smarter, or more important than other peopl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3D2D4E5F3744E0187B55BD30E75845F&lt;/guid&gt;&#10;                    &lt;answertext&gt;Arrogance&lt;/answertext&gt;&#10;                    &lt;valuetype&gt;1&lt;/valuetype&gt;&#10;                &lt;/answer&gt;&#10;                &lt;answer&gt;&#10;                    &lt;guid&gt;CF549A2507D44FC3B7F12FCDA2AC1024&lt;/guid&gt;&#10;                    &lt;answertext&gt;Initiative&lt;/answertext&gt;&#10;                    &lt;valuetype&gt;-1&lt;/valuetype&gt;&#10;                &lt;/answer&gt;&#10;                &lt;answer&gt;&#10;                    &lt;guid&gt;D11B20F6EA8140F6BD41FE02ED4EFE02&lt;/guid&gt;&#10;                    &lt;answertext&gt;Character&lt;/answertext&gt;&#10;                    &lt;valuetype&gt;-1&lt;/valuetype&gt;&#10;                &lt;/answer&gt;&#10;                &lt;answer&gt;&#10;                    &lt;guid&gt;824FEBFB034D4E1CBBD213D89E53358C&lt;/guid&gt;&#10;                    &lt;answertext&gt;Loyalt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0CF86BCF4A4417A8B62AB5326EC20F&lt;/guid&gt;&#10;        &lt;description /&gt;&#10;        &lt;date&gt;6/28/2015 3:01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1FE97B3F1E40F993DA3601D486E342&lt;/guid&gt;&#10;            &lt;repollguid&gt;D9541605D0FF4A10B2EAF1FB911B3EA9&lt;/repollguid&gt;&#10;            &lt;sourceid&gt;679EEB26F83745A0A8DDF477CA8E16A8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035FDF97CC0841318F3C6547F1220659&lt;/guid&gt;&#10;                    &lt;answertext&gt;Alpha&lt;/answertext&gt;&#10;                    &lt;valuetype&gt;0&lt;/valuetype&gt;&#10;                &lt;/answer&gt;&#10;                &lt;answer&gt;&#10;                    &lt;guid&gt;611CCBD4C93D404FB77DA2DE95B3B09B&lt;/guid&gt;&#10;                    &lt;answertext&gt;Bravo&lt;/answertext&gt;&#10;                    &lt;valuetype&gt;0&lt;/valuetype&gt;&#10;                &lt;/answer&gt;&#10;                &lt;answer&gt;&#10;                    &lt;guid&gt;9F609A21D9F24B7A8F4E69B3AB4A28B1&lt;/guid&gt;&#10;                    &lt;answertext&gt;Charlie&lt;/answertext&gt;&#10;                    &lt;valuetype&gt;0&lt;/valuetype&gt;&#10;                &lt;/answer&gt;&#10;                &lt;answer&gt;&#10;                    &lt;guid&gt;430B31EE06094F458CCF1DAEED45201C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1"/>
  <p:tag name="COLORTYPE" val="SCHEME"/>
  <p:tag name="DEFINEDCOLORS" val="3,6,10,45,32,50,13,4,9,55,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E6C1373089D4AABAE834C09526B176E&lt;/guid&gt;&#10;        &lt;description /&gt;&#10;        &lt;date&gt;9/11/2015 3:48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80CF3E63573489782EE5497C9C261B6&lt;/guid&gt;&#10;            &lt;repollguid&gt;4E8D562AF78442B3A4F5DAC61D65E7A1&lt;/repollguid&gt;&#10;            &lt;sourceid&gt;89744E5844104AB2BC5E9C7C78942CCF&lt;/sourceid&gt;&#10;            &lt;questiontext&gt;The opportunity to act or take charge before others do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3D2D4E5F3744E0187B55BD30E75845F&lt;/guid&gt;&#10;                    &lt;answertext&gt;Apathy&lt;/answertext&gt;&#10;                    &lt;valuetype&gt;-1&lt;/valuetype&gt;&#10;                &lt;/answer&gt;&#10;                &lt;answer&gt;&#10;                    &lt;guid&gt;CF549A2507D44FC3B7F12FCDA2AC1024&lt;/guid&gt;&#10;                    &lt;answertext&gt;Moxie&lt;/answertext&gt;&#10;                    &lt;valuetype&gt;-1&lt;/valuetype&gt;&#10;                &lt;/answer&gt;&#10;                &lt;answer&gt;&#10;                    &lt;guid&gt;D11B20F6EA8140F6BD41FE02ED4EFE02&lt;/guid&gt;&#10;                    &lt;answertext&gt;Arrogance&lt;/answertext&gt;&#10;                    &lt;valuetype&gt;-1&lt;/valuetype&gt;&#10;                &lt;/answer&gt;&#10;                &lt;answer&gt;&#10;                    &lt;guid&gt;824FEBFB034D4E1CBBD213D89E53358C&lt;/guid&gt;&#10;                    &lt;answertext&gt;Initiativ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1"/>
  <p:tag name="COLORTYPE" val="SCHEME"/>
  <p:tag name="DEFINEDCOLORS" val="3,6,10,45,32,50,13,4,9,55,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2013E7B7EA6C4A92BDA891449AF30863&lt;/guid&gt;&#10;            &lt;repollguid&gt;72EB8ABF216548FEB8BE3B4AE4452A9C&lt;/repollguid&gt;&#10;            &lt;sourceid&gt;374F1F5BF5164A0B8B4ECC0AB243F8CD&lt;/sourceid&gt;&#10;            &lt;questiontext&gt;Name and discuss qualities that are necessary to be a leader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0164E089B6445ECAF62DD8E32AB384F&lt;/guid&gt;&#10;        &lt;description /&gt;&#10;        &lt;date&gt;7/11/2015 9:30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11AABD952DF44DF95EB3F53B746633C&lt;/guid&gt;&#10;            &lt;repollguid&gt;7520C24577CF4FCDA3F03C8596F28E53&lt;/repollguid&gt;&#10;            &lt;sourceid&gt;6470E67274964960B0596134B5098883&lt;/sourceid&gt;&#10;            &lt;questiontext&gt;How would you rank your knowledge level in the qualities of an effective leader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B6450FACB804FBF93A90AA69D2726E4&lt;/guid&gt;&#10;                    &lt;answertext&gt;Expert - I have studied up on leadership qualities and styles. &lt;/answertext&gt;&#10;                    &lt;valuetype&gt;0&lt;/valuetype&gt;&#10;                &lt;/answer&gt;&#10;                &lt;answer&gt;&#10;                    &lt;guid&gt;E2165086EE19479CAE563787131F84E2&lt;/guid&gt;&#10;                    &lt;answertext&gt;Moderate - I could hold a discussion.&lt;/answertext&gt;&#10;                    &lt;valuetype&gt;0&lt;/valuetype&gt;&#10;                &lt;/answer&gt;&#10;                &lt;answer&gt;&#10;                    &lt;guid&gt;8B79A109995D456580263E10316442B2&lt;/guid&gt;&#10;                    &lt;answertext&gt;Novice – I’m sure different qualities exist.&lt;/answertext&gt;&#10;                    &lt;valuetype&gt;0&lt;/valuetype&gt;&#10;                &lt;/answer&gt;&#10;                &lt;answer&gt;&#10;                    &lt;guid&gt;32A12847FA7D4FE2B9B17C0C435A0CF5&lt;/guid&gt;&#10;                    &lt;answertext&gt;Zilch - I have lot to learn to be a good leader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5FBF1BEA15D479E807AA2435ABBC717&lt;/guid&gt;&#10;        &lt;description /&gt;&#10;        &lt;date&gt;7/11/2015 9:30:4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7F9CFD33C2444F68B12816EA01B5535&lt;/guid&gt;&#10;            &lt;repollguid&gt;BFCD92F93492411AA7A87C0AEB9541DB&lt;/repollguid&gt;&#10;            &lt;sourceid&gt;21E50918DA4E44CBABFB2E4AF94046A3&lt;/sourceid&gt;&#10;            &lt;questiontext&gt;Which of the following are essential qualities of leadership?(Input all that apply, then push the ENTER button.)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5&lt;/responselimit&gt;&#10;            &lt;allornothingscoring&gt;True&lt;/allornothingscoring&gt;&#10;            &lt;bulletstyle&gt;2&lt;/bulletstyle&gt;&#10;            &lt;correctanswerindicator&gt;True&lt;/correctanswerindicator&gt;&#10;            &lt;answers&gt;&#10;                &lt;answer&gt;&#10;                    &lt;guid&gt;492A280D57D44A66860C3C5F48689342&lt;/guid&gt;&#10;                    &lt;answertext&gt;Vanity&lt;/answertext&gt;&#10;                    &lt;valuetype&gt;-1&lt;/valuetype&gt;&#10;                &lt;/answer&gt;&#10;                &lt;answer&gt;&#10;                    &lt;guid&gt;902C8F9451F649F9B74EA6A43C573347&lt;/guid&gt;&#10;                    &lt;answertext&gt;Honor&lt;/answertext&gt;&#10;                    &lt;valuetype&gt;1&lt;/valuetype&gt;&#10;                &lt;/answer&gt;&#10;                &lt;answer&gt;&#10;                    &lt;guid&gt;902C571119E34E86AF1E04CE12DC832A&lt;/guid&gt;&#10;                    &lt;answertext&gt;Courage&lt;/answertext&gt;&#10;                    &lt;valuetype&gt;1&lt;/valuetype&gt;&#10;                &lt;/answer&gt;&#10;                &lt;answer&gt;&#10;                    &lt;guid&gt;A2D644604DB649529D53BF74F93B7D20&lt;/guid&gt;&#10;                    &lt;answertext&gt;Loyalty&lt;/answertext&gt;&#10;                    &lt;valuetype&gt;1&lt;/valuetype&gt;&#10;                &lt;/answer&gt;&#10;                &lt;answer&gt;&#10;                    &lt;guid&gt;48490CF664F1455B99E1B7A4E780B6CC&lt;/guid&gt;&#10;                    &lt;answertext&gt;Self-confidenc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1"/>
  <p:tag name="NUMBERFORMAT" val="3"/>
  <p:tag name="COLORTYPE" val="SCHEM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11F500A2C8B4DF5B5B85FD1F3E38B7E&lt;/guid&gt;&#10;        &lt;description /&gt;&#10;        &lt;date&gt;7/11/2015 9:30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FA1836A1C840A7AE30A2815B877B95&lt;/guid&gt;&#10;            &lt;repollguid&gt;40341949B9F94AA2A1E9C550F52F3A78&lt;/repollguid&gt;&#10;            &lt;sourceid&gt;140EE96ABEEF4B7CA8E1B0201DD8D440&lt;/sourceid&gt;&#10;            &lt;questiontext&gt;What is one of the most important leadership characteristics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E02F2AE49F94DE39F2596D04A68E627&lt;/guid&gt;&#10;                    &lt;answertext&gt;A high sense of moral responsibility and personal code of conduct&lt;/answertext&gt;&#10;                    &lt;valuetype&gt;1&lt;/valuetype&gt;&#10;                &lt;/answer&gt;&#10;                &lt;answer&gt;&#10;                    &lt;guid&gt;5970A8EB934B4661AC657874FCA3F640&lt;/guid&gt;&#10;                    &lt;answertext&gt;Possessing the same traits as fellow leaders&lt;/answertext&gt;&#10;                    &lt;valuetype&gt;-1&lt;/valuetype&gt;&#10;                &lt;/answer&gt;&#10;                &lt;answer&gt;&#10;                    &lt;guid&gt;AE4AF347D8A74864971D3B47A383197F&lt;/guid&gt;&#10;                    &lt;answertext&gt;Displaying arrogance sparingly to earn loyalty&lt;/answertext&gt;&#10;                    &lt;valuetype&gt;-1&lt;/valuetype&gt;&#10;                &lt;/answer&gt;&#10;                &lt;answer&gt;&#10;                    &lt;guid&gt;F201E21CBC584DD2950FA225C3735512&lt;/guid&gt;&#10;                    &lt;answertext&gt;Placing self above dut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1"/>
  <p:tag name="COLORTYPE" val="SCHEME"/>
  <p:tag name="DEFINEDCOLORS" val="3,6,10,45,32,50,13,4,9,55,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5EF4A24D44A49E3A4920B340ED7103D&lt;/guid&gt;&#10;        &lt;description /&gt;&#10;        &lt;date&gt;7/11/2015 9:30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C4B8B1563DB4866A7578BAAF6DC0050&lt;/guid&gt;&#10;            &lt;repollguid&gt;16FFA32E20A74F57830CC1D23E122A5F&lt;/repollguid&gt;&#10;            &lt;sourceid&gt;A706EBEBB401402483596865686C5F36&lt;/sourceid&gt;&#10;            &lt;questiontext&gt;Which of the following statements are true about loyalty?(Input all that apply, then push the ENTER button.)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5&lt;/responselimit&gt;&#10;            &lt;allornothingscoring&gt;True&lt;/allornothingscoring&gt;&#10;            &lt;bulletstyle&gt;2&lt;/bulletstyle&gt;&#10;            &lt;correctanswerindicator&gt;True&lt;/correctanswerindicator&gt;&#10;            &lt;answers&gt;&#10;                &lt;answer&gt;&#10;                    &lt;guid&gt;D5B1E026F89A4B2E983CEA09A4403F0E&lt;/guid&gt;&#10;                    &lt;answertext&gt;Loyalty is easily noticed when absent.&lt;/answertext&gt;&#10;                    &lt;valuetype&gt;1&lt;/valuetype&gt;&#10;                &lt;/answer&gt;&#10;                &lt;answer&gt;&#10;                    &lt;guid&gt;8D92F3FE701C42FCA59E1C994ACC4FB8&lt;/guid&gt;&#10;                    &lt;answertext&gt;Loyalty is not related to morale.&lt;/answertext&gt;&#10;                    &lt;valuetype&gt;-1&lt;/valuetype&gt;&#10;                &lt;/answer&gt;&#10;                &lt;answer&gt;&#10;                    &lt;guid&gt;96FF2290778540D2972DE9CB6EB7DE98&lt;/guid&gt;&#10;                    &lt;answertext&gt;Loyalty may cause others to do more or less.&lt;/answertext&gt;&#10;                    &lt;valuetype&gt;1&lt;/valuetype&gt;&#10;                &lt;/answer&gt;&#10;                &lt;answer&gt;&#10;                    &lt;guid&gt;5A0A16BD0B6444C28A7E5AAB0497ED87&lt;/guid&gt;&#10;                    &lt;answertext&gt;Loyalty must be earned.&lt;/answertext&gt;&#10;                    &lt;valuetype&gt;1&lt;/valuetype&gt;&#10;                &lt;/answer&gt;&#10;                &lt;answer&gt;&#10;                    &lt;guid&gt;DD69532E1E7A4649AEA1ECE68BD27605&lt;/guid&gt;&#10;                    &lt;answertext&gt;Loyalty is a one-way street.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1C5031B288F4D588FAD7DD544062AC3&lt;/guid&gt;&#10;        &lt;description /&gt;&#10;        &lt;date&gt;7/11/2015 9:30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B11C3046E7640528ED291CB5236A100&lt;/guid&gt;&#10;            &lt;repollguid&gt;59FD7D6053E343FAA008D553D166B6A2&lt;/repollguid&gt;&#10;            &lt;sourceid&gt;53AFB72EA2354085B2412BE48E2FE3D2&lt;/sourceid&gt;&#10;            &lt;questiontext&gt;Arrogance leads to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2885226D840415C8484F6DD1C5B1C97&lt;/guid&gt;&#10;                    &lt;answertext&gt;increased respect.&lt;/answertext&gt;&#10;                    &lt;valuetype&gt;-1&lt;/valuetype&gt;&#10;                &lt;/answer&gt;&#10;                &lt;answer&gt;&#10;                    &lt;guid&gt;A707FA6B82EF45D39B70DA0C9DBF9E9D&lt;/guid&gt;&#10;                    &lt;answertext&gt;a more difficult job.&lt;/answertext&gt;&#10;                    &lt;valuetype&gt;1&lt;/valuetype&gt;&#10;                &lt;/answer&gt;&#10;                &lt;answer&gt;&#10;                    &lt;guid&gt;DAD45114180D4F439E67E0E22C508C19&lt;/guid&gt;&#10;                    &lt;answertext&gt;greater loyalty.&lt;/answertext&gt;&#10;                    &lt;valuetype&gt;-1&lt;/valuetype&gt;&#10;                &lt;/answer&gt;&#10;                &lt;answer&gt;&#10;                    &lt;guid&gt;DB1364C550F04C70ACA278E55E09CE37&lt;/guid&gt;&#10;                    &lt;answertext&gt;less subordination.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E6C1373089D4AABAE834C09526B176E&lt;/guid&gt;&#10;        &lt;description /&gt;&#10;        &lt;date&gt;9/11/2015 3:48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515937FB6C7480E970E9CC7AF679C41&lt;/guid&gt;&#10;            &lt;repollguid&gt;4E8D562AF78442B3A4F5DAC61D65E7A1&lt;/repollguid&gt;&#10;            &lt;sourceid&gt;89744E5844104AB2BC5E9C7C78942CCF&lt;/sourceid&gt;&#10;            &lt;questiontext&gt;The mental and moral qualities distinctive to an individual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3D2D4E5F3744E0187B55BD30E75845F&lt;/guid&gt;&#10;                    &lt;answertext&gt;Self-confidence&lt;/answertext&gt;&#10;                    &lt;valuetype&gt;-1&lt;/valuetype&gt;&#10;                &lt;/answer&gt;&#10;                &lt;answer&gt;&#10;                    &lt;guid&gt;CF549A2507D44FC3B7F12FCDA2AC1024&lt;/guid&gt;&#10;                    &lt;answertext&gt;Loyalty&lt;/answertext&gt;&#10;                    &lt;valuetype&gt;-1&lt;/valuetype&gt;&#10;                &lt;/answer&gt;&#10;                &lt;answer&gt;&#10;                    &lt;guid&gt;D11B20F6EA8140F6BD41FE02ED4EFE02&lt;/guid&gt;&#10;                    &lt;answertext&gt;Character&lt;/answertext&gt;&#10;                    &lt;valuetype&gt;1&lt;/valuetype&gt;&#10;                &lt;/answer&gt;&#10;                &lt;answer&gt;&#10;                    &lt;guid&gt;824FEBFB034D4E1CBBD213D89E53358C&lt;/guid&gt;&#10;                    &lt;answertext&gt;Arroga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F06165787A846569D184BB32EFFBD0F&lt;/guid&gt;&#10;        &lt;description /&gt;&#10;        &lt;date&gt;7/11/2015 9:30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7BC5323E91341FEAD3F8D7F471B3407&lt;/guid&gt;&#10;            &lt;repollguid&gt;DAC1092111DE4D12BA07D39AFDF3F4B1&lt;/repollguid&gt;&#10;            &lt;sourceid&gt;DF7BE0D43FAF483EB5B24E7C4FE56C26&lt;/sourceid&gt;&#10;            &lt;questiontext&gt;Which of the following has the most direct positive correlation with self-confidenc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9FA194CBED64121A93A0B12DB05FA10&lt;/guid&gt;&#10;                    &lt;answertext&gt;Knowledge and experience&lt;/answertext&gt;&#10;                    &lt;valuetype&gt;1&lt;/valuetype&gt;&#10;                &lt;/answer&gt;&#10;                &lt;answer&gt;&#10;                    &lt;guid&gt;7363FCD4233948F8B845E14D5F535B13&lt;/guid&gt;&#10;                    &lt;answertext&gt;Past accomplishments&lt;/answertext&gt;&#10;                    &lt;valuetype&gt;-1&lt;/valuetype&gt;&#10;                &lt;/answer&gt;&#10;                &lt;answer&gt;&#10;                    &lt;guid&gt;749DABCC0265419494F9AA086D5C45FE&lt;/guid&gt;&#10;                    &lt;answertext&gt;Educational degree&lt;/answertext&gt;&#10;                    &lt;valuetype&gt;-1&lt;/valuetype&gt;&#10;                &lt;/answer&gt;&#10;                &lt;answer&gt;&#10;                    &lt;guid&gt;7184796ADDC54DA3A677716D6A011EE4&lt;/guid&gt;&#10;                    &lt;answertext&gt;Rank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335E3C7B9C324A61AE60EB90126FDB9B&lt;/guid&gt;&#10;            &lt;repollguid&gt;72EB8ABF216548FEB8BE3B4AE4452A9C&lt;/repollguid&gt;&#10;            &lt;sourceid&gt;374F1F5BF5164A0B8B4ECC0AB243F8CD&lt;/sourceid&gt;&#10;            &lt;questiontext&gt;Discuss why decision making is important for a leader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822E17DC0AC4FE6AF9000ECD869D041&lt;/guid&gt;&#10;        &lt;description /&gt;&#10;        &lt;date&gt;7/11/2015 9:30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47B61FF4E4241C6818F5E9C4548E202&lt;/guid&gt;&#10;            &lt;repollguid&gt;42D857BF676045548D2142EF6B2B7E89&lt;/repollguid&gt;&#10;            &lt;sourceid&gt;0F84EBE9D58A4274AAC28D038A3D8EEC&lt;/sourceid&gt;&#10;            &lt;questiontext&gt;What would an effective leader say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A8444E4D2394657A1ABEA8FD7E20451&lt;/guid&gt;&#10;                    &lt;answertext&gt;Do as I say, not as I do.&lt;/answertext&gt;&#10;                    &lt;valuetype&gt;-1&lt;/valuetype&gt;&#10;                &lt;/answer&gt;&#10;                &lt;answer&gt;&#10;                    &lt;guid&gt;9F8F46B73901479697B00921C7D984AB&lt;/guid&gt;&#10;                    &lt;answertext&gt;Do as I do, not as I say.&lt;/answertext&gt;&#10;                    &lt;valuetype&gt;-1&lt;/valuetype&gt;&#10;                &lt;/answer&gt;&#10;                &lt;answer&gt;&#10;                    &lt;guid&gt;CEE1492A2CB44DE18ACEEE289436FB4D&lt;/guid&gt;&#10;                    &lt;answertext&gt;Do as I do, and as I say.&lt;/answertext&gt;&#10;                    &lt;valuetype&gt;1&lt;/valuetype&gt;&#10;                &lt;/answer&gt;&#10;                &lt;answer&gt;&#10;                    &lt;guid&gt;B155535799FD43E79D609B4C31F23857&lt;/guid&gt;&#10;                    &lt;answertext&gt;Do not do as I say, do not do as I do.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1"/>
  <p:tag name="DEFINEDCOLORS" val="3,6,10,45,32,50,13,4,9,55,1"/>
  <p:tag name="COLORTYPE" val="SCHEM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A1206B07980447B864CE648152E8171&lt;/guid&gt;&#10;        &lt;description /&gt;&#10;        &lt;date&gt;7/11/2015 9:30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0936043E8214D9694676D57CAD6C058&lt;/guid&gt;&#10;            &lt;repollguid&gt;DFDCF6DAEF0E40469AD400F13F786E15&lt;/repollguid&gt;&#10;            &lt;sourceid&gt;7193C37FF4BE4062944E5D76BC1D43AC&lt;/sourceid&gt;&#10;            &lt;questiontext&gt;Cadet Jones holds a leadership position in his squad. He arrives at class early and prepared. During the test, another cadet asks to copy his answers. Jones explains that this is not a good idea. In this scenario, what are the traits of a good leader that he portrays?(Input all that apply, then push the ENTER button.)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5&lt;/responselimit&gt;&#10;            &lt;allornothingscoring&gt;True&lt;/allornothingscoring&gt;&#10;            &lt;bulletstyle&gt;2&lt;/bulletstyle&gt;&#10;            &lt;correctanswerindicator&gt;True&lt;/correctanswerindicator&gt;&#10;            &lt;answers&gt;&#10;                &lt;answer&gt;&#10;                    &lt;guid&gt;5306B71CA6E9491184611861BB1BB689&lt;/guid&gt;&#10;                    &lt;answertext&gt;Vanity&lt;/answertext&gt;&#10;                    &lt;valuetype&gt;-1&lt;/valuetype&gt;&#10;                &lt;/answer&gt;&#10;                &lt;answer&gt;&#10;                    &lt;guid&gt;E2BF9B340D7040CAA2D231FA6BB4D864&lt;/guid&gt;&#10;                    &lt;answertext&gt;Honor&lt;/answertext&gt;&#10;                    &lt;valuetype&gt;1&lt;/valuetype&gt;&#10;                &lt;/answer&gt;&#10;                &lt;answer&gt;&#10;                    &lt;guid&gt;D645AA69617F450397A8F7FD07F26DCA&lt;/guid&gt;&#10;                    &lt;answertext&gt;Sense of humor&lt;/answertext&gt;&#10;                    &lt;valuetype&gt;-1&lt;/valuetype&gt;&#10;                &lt;/answer&gt;&#10;                &lt;answer&gt;&#10;                    &lt;guid&gt;AFA51BE716254FC684ED76B2D2DE6F58&lt;/guid&gt;&#10;                    &lt;answertext&gt;Courage&lt;/answertext&gt;&#10;                    &lt;valuetype&gt;1&lt;/valuetype&gt;&#10;                &lt;/answer&gt;&#10;                &lt;answer&gt;&#10;                    &lt;guid&gt;BCA972CD7EE44675BAE1DA200D737BFF&lt;/guid&gt;&#10;                    &lt;answertext&gt;Modest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NUMBERTODISPLAY" val="10"/>
  <p:tag name="PARTICIPANTDISPLAY" val="1"/>
  <p:tag name="DISPLAYPOINTSLESSTHANONE" val="False"/>
  <p:tag name="CORRECTONLY" val="False"/>
  <p:tag name="TYPE" val="ParticipantLeaderboard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20"/>
  <p:tag name="SCORECALCULATION" val="1"/>
  <p:tag name="DISPLAYPOINTSLESSTHANONE" val="True"/>
  <p:tag name="PARTICIPANTDISPLAY" val="1"/>
  <p:tag name="CORRECTONLY" val="False"/>
  <p:tag name="TYPE" val="TeamLeaderboardSlid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TeamMVP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LABELFORMAT" val="1"/>
  <p:tag name="NUMBERFORMAT" val="3"/>
  <p:tag name="DEFINEDCOLORS" val="3,6,10,45,32,50,13,4,9,55,1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E6C1373089D4AABAE834C09526B176E&lt;/guid&gt;&#10;        &lt;description /&gt;&#10;        &lt;date&gt;9/11/2015 3:48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AE44B8C1622426B8F57DD5A854EBEE1&lt;/guid&gt;&#10;            &lt;repollguid&gt;4E8D562AF78442B3A4F5DAC61D65E7A1&lt;/repollguid&gt;&#10;            &lt;sourceid&gt;89744E5844104AB2BC5E9C7C78942CCF&lt;/sourceid&gt;&#10;            &lt;questiontext&gt;Faithful and enthusiastic devotion to one’s country, organization, and associate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3D2D4E5F3744E0187B55BD30E75845F&lt;/guid&gt;&#10;                    &lt;answertext&gt;Arrogance&lt;/answertext&gt;&#10;                    &lt;valuetype&gt;-1&lt;/valuetype&gt;&#10;                &lt;/answer&gt;&#10;                &lt;answer&gt;&#10;                    &lt;guid&gt;CF549A2507D44FC3B7F12FCDA2AC1024&lt;/guid&gt;&#10;                    &lt;answertext&gt;Loyalty&lt;/answertext&gt;&#10;                    &lt;valuetype&gt;1&lt;/valuetype&gt;&#10;                &lt;/answer&gt;&#10;                &lt;answer&gt;&#10;                    &lt;guid&gt;D11B20F6EA8140F6BD41FE02ED4EFE02&lt;/guid&gt;&#10;                    &lt;answertext&gt;Character&lt;/answertext&gt;&#10;                    &lt;valuetype&gt;-1&lt;/valuetype&gt;&#10;                &lt;/answer&gt;&#10;                &lt;answer&gt;&#10;                    &lt;guid&gt;824FEBFB034D4E1CBBD213D89E53358C&lt;/guid&gt;&#10;                    &lt;answertext&gt;Initiativ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heme/theme1.xml><?xml version="1.0" encoding="utf-8"?>
<a:theme xmlns:a="http://schemas.openxmlformats.org/drawingml/2006/main" name="NJROTC Slide Template- FINAL PAM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JROTC Slide Template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>
          <a:noFill/>
        </a:ln>
        <a:effectLst/>
        <a:extLst/>
      </a:spPr>
      <a:bodyPr wrap="square" lIns="0" tIns="0" rIns="0" bIns="0" rtlCol="0" anchor="ctr">
        <a:spAutoFit/>
      </a:bodyPr>
      <a:lstStyle>
        <a:defPPr algn="ctr">
          <a:spcBef>
            <a:spcPct val="0"/>
          </a:spcBef>
          <a:spcAft>
            <a:spcPts val="1200"/>
          </a:spcAft>
          <a:buFontTx/>
          <a:buNone/>
          <a:defRPr sz="2800" dirty="0">
            <a:solidFill>
              <a:schemeClr val="bg1"/>
            </a:solidFill>
            <a:latin typeface="+mn-lt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PC JROTC">
  <a:themeElements>
    <a:clrScheme name="Custom 18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NJROTC Slide Template- FINAL PAMx</Template>
  <TotalTime>19662</TotalTime>
  <Words>2005</Words>
  <Application>Microsoft Office PowerPoint</Application>
  <PresentationFormat>On-screen Show (4:3)</PresentationFormat>
  <Paragraphs>418</Paragraphs>
  <Slides>61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Calibri</vt:lpstr>
      <vt:lpstr>Calibri Light</vt:lpstr>
      <vt:lpstr>Wingdings</vt:lpstr>
      <vt:lpstr>Wingdings 2</vt:lpstr>
      <vt:lpstr>NJROTC Slide Template- FINAL PAMx</vt:lpstr>
      <vt:lpstr>NJROTC Slide Template- FINAL</vt:lpstr>
      <vt:lpstr>Custom Design</vt:lpstr>
      <vt:lpstr>TPC JROTC</vt:lpstr>
      <vt:lpstr>2_TPC JROTC</vt:lpstr>
      <vt:lpstr>1_TPC JROTC</vt:lpstr>
      <vt:lpstr>3_TPC JROTC</vt:lpstr>
      <vt:lpstr>4_TPC JROTC</vt:lpstr>
      <vt:lpstr>Module 2 – Leadership</vt:lpstr>
      <vt:lpstr>PowerPoint Presentation</vt:lpstr>
      <vt:lpstr>PowerPoint Presentation</vt:lpstr>
      <vt:lpstr>Key Term Questions Slide Index</vt:lpstr>
      <vt:lpstr>Team Assignment</vt:lpstr>
      <vt:lpstr>The mental and moral qualities distinctive to an individual</vt:lpstr>
      <vt:lpstr>Faithful and enthusiastic devotion to one’s country, organization, and associates</vt:lpstr>
      <vt:lpstr>A feeling of trust in one’s abilities, qualities, and judgment</vt:lpstr>
      <vt:lpstr>An insulting way of thinking or behaving that comes from believing that you are better, smarter, or more important than other people</vt:lpstr>
      <vt:lpstr>The opportunity to act or take charge before others do</vt:lpstr>
      <vt:lpstr>PowerPoint Presentation</vt:lpstr>
      <vt:lpstr>PowerPoint Presentation</vt:lpstr>
      <vt:lpstr>Name and discuss qualities that are necessary to be a leader.</vt:lpstr>
      <vt:lpstr>How would you rank your knowledge level in the qualities of an effective leader?</vt:lpstr>
      <vt:lpstr>Which of the following are essential qualities of leadership?  (Input all that apply, then push the ENTER button.)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one of the most important leadership characteristics?</vt:lpstr>
      <vt:lpstr>Which of the following statements are true about loyalty?  (Input all that apply, then push the ENTER button.)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Arrogance leads to</vt:lpstr>
      <vt:lpstr>Which of the following has the most direct positive correlation with self-confidence?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why decision making is important for a leader.</vt:lpstr>
      <vt:lpstr>What would an effective leader say?</vt:lpstr>
      <vt:lpstr>Cadet Jones holds a leadership position in his squad. He arrives at class early and prepared. During the test, another cadet asks to copy his answers. Jones explains that this is not a good idea. In this scenario, what are the traits of a good leader that he portrays? (Input all that apply, then push the ENTER button.)</vt:lpstr>
      <vt:lpstr>PowerPoint Presentation</vt:lpstr>
      <vt:lpstr>Leaderboard</vt:lpstr>
      <vt:lpstr>PowerPoint Presentation</vt:lpstr>
      <vt:lpstr>Team MVP</vt:lpstr>
      <vt:lpstr>Whiteboard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and American Government</dc:title>
  <dc:creator>Pam</dc:creator>
  <cp:lastModifiedBy>Andy's New Dell</cp:lastModifiedBy>
  <cp:revision>1129</cp:revision>
  <dcterms:created xsi:type="dcterms:W3CDTF">2013-10-17T03:56:20Z</dcterms:created>
  <dcterms:modified xsi:type="dcterms:W3CDTF">2015-09-21T16:14:21Z</dcterms:modified>
</cp:coreProperties>
</file>